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97" r:id="rId3"/>
    <p:sldId id="310" r:id="rId4"/>
    <p:sldId id="329" r:id="rId5"/>
    <p:sldId id="330" r:id="rId6"/>
    <p:sldId id="331" r:id="rId7"/>
    <p:sldId id="356" r:id="rId8"/>
    <p:sldId id="341" r:id="rId9"/>
    <p:sldId id="299" r:id="rId10"/>
    <p:sldId id="300" r:id="rId11"/>
    <p:sldId id="302" r:id="rId12"/>
    <p:sldId id="303" r:id="rId13"/>
    <p:sldId id="304" r:id="rId14"/>
    <p:sldId id="305" r:id="rId15"/>
    <p:sldId id="262" r:id="rId16"/>
    <p:sldId id="263" r:id="rId17"/>
    <p:sldId id="309" r:id="rId18"/>
    <p:sldId id="264" r:id="rId19"/>
    <p:sldId id="265" r:id="rId20"/>
    <p:sldId id="269" r:id="rId21"/>
    <p:sldId id="258" r:id="rId22"/>
    <p:sldId id="320" r:id="rId23"/>
    <p:sldId id="270" r:id="rId24"/>
    <p:sldId id="271" r:id="rId25"/>
    <p:sldId id="272" r:id="rId26"/>
    <p:sldId id="274" r:id="rId27"/>
    <p:sldId id="273" r:id="rId28"/>
    <p:sldId id="283" r:id="rId29"/>
    <p:sldId id="284" r:id="rId30"/>
    <p:sldId id="285" r:id="rId31"/>
    <p:sldId id="266" r:id="rId32"/>
    <p:sldId id="286" r:id="rId33"/>
    <p:sldId id="306" r:id="rId34"/>
    <p:sldId id="307" r:id="rId35"/>
    <p:sldId id="308" r:id="rId36"/>
    <p:sldId id="316" r:id="rId37"/>
    <p:sldId id="357" r:id="rId38"/>
    <p:sldId id="358" r:id="rId39"/>
    <p:sldId id="359" r:id="rId40"/>
    <p:sldId id="361" r:id="rId41"/>
    <p:sldId id="362" r:id="rId42"/>
    <p:sldId id="360" r:id="rId43"/>
    <p:sldId id="340" r:id="rId44"/>
    <p:sldId id="345" r:id="rId45"/>
    <p:sldId id="344" r:id="rId46"/>
    <p:sldId id="337" r:id="rId47"/>
    <p:sldId id="338" r:id="rId48"/>
    <p:sldId id="339" r:id="rId49"/>
    <p:sldId id="333" r:id="rId50"/>
    <p:sldId id="334" r:id="rId51"/>
    <p:sldId id="335" r:id="rId52"/>
    <p:sldId id="336" r:id="rId53"/>
    <p:sldId id="317" r:id="rId54"/>
    <p:sldId id="275" r:id="rId55"/>
    <p:sldId id="312" r:id="rId56"/>
    <p:sldId id="276" r:id="rId57"/>
    <p:sldId id="313" r:id="rId58"/>
    <p:sldId id="321" r:id="rId59"/>
    <p:sldId id="314" r:id="rId60"/>
    <p:sldId id="319" r:id="rId61"/>
    <p:sldId id="343" r:id="rId62"/>
    <p:sldId id="318" r:id="rId63"/>
    <p:sldId id="342" r:id="rId64"/>
    <p:sldId id="315" r:id="rId65"/>
    <p:sldId id="277" r:id="rId66"/>
    <p:sldId id="311" r:id="rId67"/>
    <p:sldId id="324" r:id="rId68"/>
    <p:sldId id="349" r:id="rId69"/>
    <p:sldId id="350" r:id="rId70"/>
    <p:sldId id="351" r:id="rId71"/>
    <p:sldId id="352" r:id="rId72"/>
    <p:sldId id="353" r:id="rId73"/>
    <p:sldId id="354" r:id="rId74"/>
    <p:sldId id="346" r:id="rId75"/>
    <p:sldId id="347" r:id="rId76"/>
    <p:sldId id="282" r:id="rId77"/>
    <p:sldId id="281" r:id="rId78"/>
    <p:sldId id="327" r:id="rId79"/>
    <p:sldId id="348" r:id="rId80"/>
    <p:sldId id="328" r:id="rId81"/>
    <p:sldId id="355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64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82"/>
  </p:normalViewPr>
  <p:slideViewPr>
    <p:cSldViewPr snapToGrid="0" snapToObjects="1">
      <p:cViewPr>
        <p:scale>
          <a:sx n="66" d="100"/>
          <a:sy n="66" d="100"/>
        </p:scale>
        <p:origin x="2112" y="1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DB37E-1281-C84B-AA45-66C9974EACB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7A4AA-7CF1-B944-949E-0E3890C109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1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2007 was 300</a:t>
            </a:r>
            <a:r>
              <a:rPr lang="en-US" baseline="30000" dirty="0" smtClean="0"/>
              <a:t>th</a:t>
            </a:r>
            <a:r>
              <a:rPr lang="en-US" dirty="0" smtClean="0"/>
              <a:t> anniversary</a:t>
            </a:r>
            <a:r>
              <a:rPr lang="en-US" baseline="0" dirty="0" smtClean="0"/>
              <a:t> of his birth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4018A-8CD3-6D43-A118-02D3945034C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http://diptera.info/forum/attachments/jf09-0798.jpg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http://diptera.info/forum/attachments/jf09-0798.jpg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B7CD30-526B-9A44-84F8-AA7507D22E04}" type="slidenum">
              <a:rPr lang="en-US"/>
              <a:pPr/>
              <a:t>68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A14E91F-7F01-B841-A6C3-7679920F766E}" type="slidenum">
              <a:rPr lang="en-US"/>
              <a:pPr/>
              <a:t>69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C4359D0-DDBA-6846-B22D-5A1FEB764730}" type="slidenum">
              <a:rPr lang="en-US"/>
              <a:pPr/>
              <a:t>70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4D5A6CE-06D3-164A-817D-75D557E3179E}" type="slidenum">
              <a:rPr lang="en-US"/>
              <a:pPr/>
              <a:t>71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42CFF5B-714B-9A49-8A79-E16934CEA445}" type="slidenum">
              <a:rPr lang="en-US"/>
              <a:pPr/>
              <a:t>72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EC02692-6629-FD41-8745-C4FFBA33190F}" type="slidenum">
              <a:rPr lang="en-US"/>
              <a:pPr/>
              <a:t>73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8FEA88-1B80-BA42-AC5D-0D2A2AE1B78E}" type="slidenum">
              <a:rPr lang="en-US"/>
              <a:pPr/>
              <a:t>76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01D05C-E583-A94A-8383-71CCE26380F8}" type="slidenum">
              <a:rPr lang="en-US"/>
              <a:pPr/>
              <a:t>77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http://biostor.org/reference/111737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Coverage is not universal (ironically), different codes, leads to homonyms (give examples, e.g. </a:t>
            </a:r>
            <a:r>
              <a:rPr lang="en-US" dirty="0" err="1" smtClean="0"/>
              <a:t>Morus</a:t>
            </a:r>
            <a:r>
              <a:rPr lang="en-US" dirty="0" smtClean="0"/>
              <a:t>, </a:t>
            </a:r>
            <a:r>
              <a:rPr lang="en-US" dirty="0" err="1" smtClean="0"/>
              <a:t>Agathis</a:t>
            </a:r>
            <a:r>
              <a:rPr lang="en-US" dirty="0" smtClean="0"/>
              <a:t> </a:t>
            </a:r>
            <a:r>
              <a:rPr lang="en-US" dirty="0" err="1" smtClean="0"/>
              <a:t>montana</a:t>
            </a:r>
            <a:r>
              <a:rPr lang="en-US" dirty="0" smtClean="0"/>
              <a:t>,) Mention web sites that suffer from these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A4018A-8CD3-6D43-A118-02D3945034C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FEFF98-7165-7F4C-ADD1-3965C5257F83}" type="slidenum">
              <a:rPr lang="en-GB">
                <a:latin typeface="Times" pitchFamily="1" charset="0"/>
              </a:rPr>
              <a:pPr/>
              <a:t>13</a:t>
            </a:fld>
            <a:endParaRPr lang="en-GB">
              <a:latin typeface="Times" pitchFamily="1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BDF3A7-5072-8141-85F8-4D98B331E0E3}" type="slidenum">
              <a:rPr lang="en-GB">
                <a:latin typeface="Times" pitchFamily="1" charset="0"/>
              </a:rPr>
              <a:pPr/>
              <a:t>14</a:t>
            </a:fld>
            <a:endParaRPr lang="en-GB">
              <a:latin typeface="Times" pitchFamily="1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Times" pitchFamily="1" charset="0"/>
                <a:ea typeface="ＭＳ Ｐゴシック" pitchFamily="1" charset="-128"/>
                <a:cs typeface="ＭＳ Ｐゴシック" pitchFamily="1" charset="-128"/>
              </a:rPr>
              <a:t>Unikots, unicellular and free-living multicellular organisms all have one flagellum, biokonts have two (note that Euglena has two, one small, one large)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the Melbourne 2011 code fungi will have a single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7A4AA-7CF1-B944-949E-0E3890C1094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/>
              <a:t>Homonym, see http://www.ncbi.nlm.nih.gov/Taxonomy/Browser/wwwtax.cgi?mode=Info&amp;id=159975&amp;lvl=3&amp;lin=f&amp;keep=1&amp;srchmode=1&amp;unlock name in insects has been suppressed since 1996</a:t>
            </a: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DE775D-E034-BE41-B5FD-DB34B2B0DE56}" type="slidenum">
              <a:rPr lang="en-US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mtClean="0"/>
              <a:t>Homonym, see http://www.ncbi.nlm.nih.gov/Taxonomy/Browser/wwwtax.cgi?mode=Info&amp;id=159975&amp;lvl=3&amp;lin=f&amp;keep=1&amp;srchmode=1&amp;unlock name in insects has been suppressed since 1996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FD567E1-1D77-6D47-B96B-982C750657B5}" type="slidenum">
              <a:rPr lang="en-US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http://www.birding2asia.com/InFocus/WesternHoolockGibbon.html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6394B8-6DBD-0646-A852-8FB906F5F32C}" type="slidenum">
              <a:rPr lang="en-US" sz="1200">
                <a:latin typeface="Calibri" charset="0"/>
              </a:rPr>
              <a:pPr eaLnBrk="1" hangingPunct="1"/>
              <a:t>37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D7799-D4F4-0B43-BD3F-778455D699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BBBE3-CA70-444B-9ED8-558F58E19B7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3DEFF-E12F-4E4A-B3F1-CEFD1292B1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jpeg"/><Relationship Id="rId12" Type="http://schemas.openxmlformats.org/officeDocument/2006/relationships/image" Target="../media/image18.jpeg"/><Relationship Id="rId13" Type="http://schemas.openxmlformats.org/officeDocument/2006/relationships/image" Target="../media/image19.jpeg"/><Relationship Id="rId14" Type="http://schemas.openxmlformats.org/officeDocument/2006/relationships/image" Target="../media/image20.jpeg"/><Relationship Id="rId1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0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eg"/><Relationship Id="rId3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70.png"/><Relationship Id="rId1" Type="http://schemas.microsoft.com/office/2007/relationships/media" Target="file://localhost/Users/rpage/Sites/phyloinformatics/course/taxonomy/movies/spacetree.mov" TargetMode="External"/><Relationship Id="rId2" Type="http://schemas.openxmlformats.org/officeDocument/2006/relationships/video" Target="file://localhost/Users/rpage/Sites/phyloinformatics/course/taxonomy/movies/spacetree.mov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71.png"/><Relationship Id="rId1" Type="http://schemas.microsoft.com/office/2007/relationships/media" Target="file://localhost/Users/rpage/Sites/phyloinformatics/course/taxonomy/movies/video-80754721.mov" TargetMode="External"/><Relationship Id="rId2" Type="http://schemas.openxmlformats.org/officeDocument/2006/relationships/video" Target="file://localhost/Users/rpage/Sites/phyloinformatics/course/taxonomy/movies/video-80754721.mov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72.png"/><Relationship Id="rId1" Type="http://schemas.microsoft.com/office/2007/relationships/media" Target="file://localhost/Users/rpage/Sites/phyloinformatics/course/taxonomy/movies/treemap.mov" TargetMode="External"/><Relationship Id="rId2" Type="http://schemas.openxmlformats.org/officeDocument/2006/relationships/video" Target="file://localhost/Users/rpage/Sites/phyloinformatics/course/taxonomy/movies/treemap.mov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jpeg"/><Relationship Id="rId3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eg"/><Relationship Id="rId3" Type="http://schemas.openxmlformats.org/officeDocument/2006/relationships/image" Target="../media/image77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Taxonomy</a:t>
            </a:r>
            <a:endParaRPr lang="en-US" dirty="0"/>
          </a:p>
        </p:txBody>
      </p:sp>
      <p:pic>
        <p:nvPicPr>
          <p:cNvPr id="4" name="Picture 2" descr="ridl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220787"/>
            <a:ext cx="5715000" cy="56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Animals</a:t>
            </a:r>
            <a:br>
              <a:rPr lang="en-US" dirty="0" smtClean="0"/>
            </a:br>
            <a:r>
              <a:rPr lang="en-US" dirty="0" smtClean="0"/>
              <a:t>(International Code of Zoological Nomenclature)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Plants and Fungi</a:t>
            </a:r>
            <a:br>
              <a:rPr lang="en-US" dirty="0" smtClean="0"/>
            </a:br>
            <a:r>
              <a:rPr lang="en-US" dirty="0" smtClean="0"/>
              <a:t>(International Code of Botanical Nomenclature)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Bacteria</a:t>
            </a:r>
            <a:br>
              <a:rPr lang="en-US" dirty="0" smtClean="0"/>
            </a:br>
            <a:r>
              <a:rPr lang="en-US" dirty="0" smtClean="0"/>
              <a:t>(International Code of Nomenclature of Bacteria)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1F6667-A5D5-8748-8712-66DBD2043E87}" type="slidenum">
              <a:rPr lang="en-US" smtClean="0">
                <a:latin typeface="Times" pitchFamily="1" charset="0"/>
              </a:rPr>
              <a:pPr/>
              <a:t>13</a:t>
            </a:fld>
            <a:endParaRPr lang="en-US" smtClean="0">
              <a:latin typeface="Times" pitchFamily="1" charset="0"/>
            </a:endParaRPr>
          </a:p>
        </p:txBody>
      </p:sp>
      <p:pic>
        <p:nvPicPr>
          <p:cNvPr id="38915" name="Picture 2" descr="treeoflif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0"/>
            <a:ext cx="53038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Text Box 3"/>
          <p:cNvSpPr txBox="1">
            <a:spLocks noChangeArrowheads="1"/>
          </p:cNvSpPr>
          <p:nvPr/>
        </p:nvSpPr>
        <p:spPr bwMode="auto">
          <a:xfrm>
            <a:off x="6019800" y="3505200"/>
            <a:ext cx="23780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Constructed from ribosomal RNA sequences</a:t>
            </a:r>
          </a:p>
        </p:txBody>
      </p:sp>
      <p:sp>
        <p:nvSpPr>
          <p:cNvPr id="21508" name="Freeform 4"/>
          <p:cNvSpPr>
            <a:spLocks/>
          </p:cNvSpPr>
          <p:nvPr/>
        </p:nvSpPr>
        <p:spPr bwMode="auto">
          <a:xfrm>
            <a:off x="1295400" y="3505200"/>
            <a:ext cx="609600" cy="838200"/>
          </a:xfrm>
          <a:custGeom>
            <a:avLst/>
            <a:gdLst>
              <a:gd name="T0" fmla="*/ 2147483647 w 384"/>
              <a:gd name="T1" fmla="*/ 2147483647 h 480"/>
              <a:gd name="T2" fmla="*/ 2147483647 w 384"/>
              <a:gd name="T3" fmla="*/ 0 h 480"/>
              <a:gd name="T4" fmla="*/ 2147483647 w 384"/>
              <a:gd name="T5" fmla="*/ 0 h 480"/>
              <a:gd name="T6" fmla="*/ 0 w 384"/>
              <a:gd name="T7" fmla="*/ 2147483647 h 480"/>
              <a:gd name="T8" fmla="*/ 2147483647 w 384"/>
              <a:gd name="T9" fmla="*/ 2147483647 h 480"/>
              <a:gd name="T10" fmla="*/ 2147483647 w 384"/>
              <a:gd name="T11" fmla="*/ 2147483647 h 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4"/>
              <a:gd name="T19" fmla="*/ 0 h 480"/>
              <a:gd name="T20" fmla="*/ 384 w 384"/>
              <a:gd name="T21" fmla="*/ 480 h 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4" h="480">
                <a:moveTo>
                  <a:pt x="384" y="480"/>
                </a:moveTo>
                <a:lnTo>
                  <a:pt x="336" y="0"/>
                </a:lnTo>
                <a:lnTo>
                  <a:pt x="144" y="0"/>
                </a:lnTo>
                <a:lnTo>
                  <a:pt x="0" y="288"/>
                </a:lnTo>
                <a:lnTo>
                  <a:pt x="48" y="480"/>
                </a:lnTo>
                <a:cubicBezTo>
                  <a:pt x="160" y="480"/>
                  <a:pt x="272" y="480"/>
                  <a:pt x="384" y="48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Rectangle 5"/>
          <p:cNvSpPr>
            <a:spLocks noGrp="1" noChangeArrowheads="1"/>
          </p:cNvSpPr>
          <p:nvPr>
            <p:ph type="title"/>
          </p:nvPr>
        </p:nvSpPr>
        <p:spPr>
          <a:xfrm>
            <a:off x="5105400" y="609600"/>
            <a:ext cx="3352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>
                <a:solidFill>
                  <a:schemeClr val="tx1"/>
                </a:solidFill>
                <a:ea typeface="ＭＳ Ｐゴシック" pitchFamily="1" charset="-128"/>
                <a:cs typeface="ＭＳ Ｐゴシック" pitchFamily="1" charset="-128"/>
              </a:rPr>
              <a:t>Evolutionary tree for all of life</a:t>
            </a:r>
          </a:p>
        </p:txBody>
      </p:sp>
      <p:sp>
        <p:nvSpPr>
          <p:cNvPr id="21510" name="Freeform 6"/>
          <p:cNvSpPr>
            <a:spLocks/>
          </p:cNvSpPr>
          <p:nvPr/>
        </p:nvSpPr>
        <p:spPr bwMode="auto">
          <a:xfrm>
            <a:off x="762000" y="4038600"/>
            <a:ext cx="3276600" cy="2514600"/>
          </a:xfrm>
          <a:custGeom>
            <a:avLst/>
            <a:gdLst>
              <a:gd name="T0" fmla="*/ 2147483647 w 2064"/>
              <a:gd name="T1" fmla="*/ 2147483647 h 1584"/>
              <a:gd name="T2" fmla="*/ 2147483647 w 2064"/>
              <a:gd name="T3" fmla="*/ 2147483647 h 1584"/>
              <a:gd name="T4" fmla="*/ 2147483647 w 2064"/>
              <a:gd name="T5" fmla="*/ 0 h 1584"/>
              <a:gd name="T6" fmla="*/ 2147483647 w 2064"/>
              <a:gd name="T7" fmla="*/ 2147483647 h 1584"/>
              <a:gd name="T8" fmla="*/ 2147483647 w 2064"/>
              <a:gd name="T9" fmla="*/ 2147483647 h 1584"/>
              <a:gd name="T10" fmla="*/ 0 w 2064"/>
              <a:gd name="T11" fmla="*/ 2147483647 h 1584"/>
              <a:gd name="T12" fmla="*/ 2147483647 w 2064"/>
              <a:gd name="T13" fmla="*/ 2147483647 h 1584"/>
              <a:gd name="T14" fmla="*/ 2147483647 w 2064"/>
              <a:gd name="T15" fmla="*/ 2147483647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64"/>
              <a:gd name="T25" fmla="*/ 0 h 1584"/>
              <a:gd name="T26" fmla="*/ 2064 w 2064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64" h="1584">
                <a:moveTo>
                  <a:pt x="720" y="192"/>
                </a:moveTo>
                <a:lnTo>
                  <a:pt x="1104" y="240"/>
                </a:lnTo>
                <a:lnTo>
                  <a:pt x="1440" y="0"/>
                </a:lnTo>
                <a:lnTo>
                  <a:pt x="2064" y="432"/>
                </a:lnTo>
                <a:lnTo>
                  <a:pt x="1440" y="1584"/>
                </a:lnTo>
                <a:lnTo>
                  <a:pt x="0" y="1152"/>
                </a:lnTo>
                <a:lnTo>
                  <a:pt x="144" y="96"/>
                </a:lnTo>
                <a:lnTo>
                  <a:pt x="384" y="192"/>
                </a:ln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nimBg="1"/>
      <p:bldP spid="215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20A0A8-591D-934F-94EC-B8F51126530E}" type="slidenum">
              <a:rPr lang="en-US" smtClean="0">
                <a:latin typeface="Times" pitchFamily="1" charset="0"/>
              </a:rPr>
              <a:pPr/>
              <a:t>14</a:t>
            </a:fld>
            <a:endParaRPr lang="en-US" smtClean="0">
              <a:latin typeface="Times" pitchFamily="1" charset="0"/>
            </a:endParaRP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09600"/>
            <a:ext cx="7620000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1295400" y="6248400"/>
            <a:ext cx="644525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300">
                <a:solidFill>
                  <a:srgbClr val="000000"/>
                </a:solidFill>
                <a:latin typeface="Lucida Grande" pitchFamily="1" charset="0"/>
              </a:rPr>
              <a:t>The Deep Roots of Eukaryotes, S. L. Baldauf, Science Jun 13 2003: 1703-1706</a:t>
            </a:r>
          </a:p>
        </p:txBody>
      </p:sp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76200"/>
            <a:ext cx="1066800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2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24800" y="4495800"/>
            <a:ext cx="1066800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76200"/>
            <a:ext cx="13716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15200" y="1143000"/>
            <a:ext cx="1066800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5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77200" y="1676400"/>
            <a:ext cx="990600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6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200" y="2514600"/>
            <a:ext cx="99060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7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" y="4267200"/>
            <a:ext cx="91440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8" name="Picture 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38400" y="152400"/>
            <a:ext cx="10668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9" name="Picture 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447800" y="152400"/>
            <a:ext cx="990600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0" name="Picture 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848600" y="5695950"/>
            <a:ext cx="1143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1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28600" y="5257800"/>
            <a:ext cx="727075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2" name="Picture 1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705600" y="3581400"/>
            <a:ext cx="660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73" name="TextBox 17"/>
          <p:cNvSpPr txBox="1">
            <a:spLocks noChangeArrowheads="1"/>
          </p:cNvSpPr>
          <p:nvPr/>
        </p:nvSpPr>
        <p:spPr bwMode="auto">
          <a:xfrm>
            <a:off x="2133600" y="5715000"/>
            <a:ext cx="13128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Unikonts</a:t>
            </a:r>
          </a:p>
        </p:txBody>
      </p:sp>
      <p:sp>
        <p:nvSpPr>
          <p:cNvPr id="45074" name="TextBox 18"/>
          <p:cNvSpPr txBox="1">
            <a:spLocks noChangeArrowheads="1"/>
          </p:cNvSpPr>
          <p:nvPr/>
        </p:nvSpPr>
        <p:spPr bwMode="auto">
          <a:xfrm>
            <a:off x="5562600" y="5715000"/>
            <a:ext cx="1143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Bikonts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Fungi </a:t>
            </a:r>
            <a:r>
              <a:rPr lang="en-US" strike="sngStrike" dirty="0" smtClean="0"/>
              <a:t>can</a:t>
            </a:r>
            <a:r>
              <a:rPr lang="en-US" dirty="0" smtClean="0"/>
              <a:t> could have two names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anamorph</a:t>
            </a:r>
            <a:r>
              <a:rPr lang="en-US" dirty="0" smtClean="0"/>
              <a:t> and </a:t>
            </a:r>
            <a:r>
              <a:rPr lang="en-US" dirty="0" err="1" smtClean="0"/>
              <a:t>telomorph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Anamorph</a:t>
            </a:r>
            <a:r>
              <a:rPr lang="en-US" dirty="0" smtClean="0"/>
              <a:t> is asexual phase, </a:t>
            </a:r>
          </a:p>
          <a:p>
            <a:r>
              <a:rPr lang="en-US" dirty="0" err="1" smtClean="0"/>
              <a:t>telomorph</a:t>
            </a:r>
            <a:r>
              <a:rPr lang="en-US" dirty="0" smtClean="0"/>
              <a:t> is sexual stage</a:t>
            </a:r>
          </a:p>
          <a:p>
            <a:r>
              <a:rPr lang="en-US" dirty="0" smtClean="0"/>
              <a:t>[DNA makes it possible to match the two]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Protists</a:t>
            </a:r>
            <a:r>
              <a:rPr lang="en-US" dirty="0" smtClean="0"/>
              <a:t>” (animal, plant, or both?)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ambiregnal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Microsporida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273" y="2999448"/>
            <a:ext cx="4809776" cy="34394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337" y="1674208"/>
            <a:ext cx="686882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Originally regarded as </a:t>
            </a:r>
            <a:r>
              <a:rPr lang="en-US" sz="2400" dirty="0" err="1" smtClean="0"/>
              <a:t>protists</a:t>
            </a:r>
            <a:r>
              <a:rPr lang="en-US" sz="2400" dirty="0" smtClean="0"/>
              <a:t> and named under zoological code, they are now known to be  fungi, but will remain under zoological rules for naming.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Homonyms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Paris, Texas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762000" y="6248400"/>
            <a:ext cx="7620000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defTabSz="828675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</a:tabLst>
            </a:pPr>
            <a:r>
              <a:rPr lang="en-GB" sz="1200" dirty="0"/>
              <a:t>O Lambert </a:t>
            </a:r>
            <a:r>
              <a:rPr lang="en-GB" sz="1200" i="1" dirty="0"/>
              <a:t>et al.</a:t>
            </a:r>
            <a:r>
              <a:rPr lang="en-GB" sz="1200" dirty="0"/>
              <a:t> </a:t>
            </a:r>
            <a:r>
              <a:rPr lang="en-GB" sz="1200" i="1" dirty="0"/>
              <a:t>Nature</a:t>
            </a:r>
            <a:r>
              <a:rPr lang="en-GB" sz="1200" dirty="0"/>
              <a:t> </a:t>
            </a:r>
            <a:r>
              <a:rPr lang="en-GB" sz="1200" b="1" dirty="0"/>
              <a:t>466</a:t>
            </a:r>
            <a:r>
              <a:rPr lang="en-GB" sz="1200" dirty="0"/>
              <a:t>, 105-108 (2010) doi:10.1038/nature09067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381000" y="228600"/>
            <a:ext cx="83978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1">
            <a:prstTxWarp prst="textNoShape">
              <a:avLst/>
            </a:prstTxWarp>
            <a:spAutoFit/>
          </a:bodyPr>
          <a:lstStyle/>
          <a:p>
            <a:r>
              <a:rPr lang="en-GB" dirty="0"/>
              <a:t>Skull, mandible and tooth morphology of the </a:t>
            </a:r>
            <a:r>
              <a:rPr lang="en-GB" dirty="0" err="1"/>
              <a:t>holotype</a:t>
            </a:r>
            <a:r>
              <a:rPr lang="en-GB" dirty="0"/>
              <a:t> of </a:t>
            </a:r>
            <a:r>
              <a:rPr lang="en-GB" i="1" dirty="0"/>
              <a:t>L</a:t>
            </a:r>
            <a:r>
              <a:rPr lang="en-GB" dirty="0"/>
              <a:t>. </a:t>
            </a:r>
            <a:r>
              <a:rPr lang="en-GB" i="1" dirty="0" err="1"/>
              <a:t>melvillei</a:t>
            </a:r>
            <a:r>
              <a:rPr lang="en-GB" dirty="0"/>
              <a:t> MUSM 1676.</a:t>
            </a:r>
          </a:p>
        </p:txBody>
      </p:sp>
      <p:pic>
        <p:nvPicPr>
          <p:cNvPr id="7199" name="Picture 31" descr="natureRG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6172200"/>
            <a:ext cx="1230313" cy="276225"/>
          </a:xfrm>
          <a:prstGeom prst="rect">
            <a:avLst/>
          </a:prstGeom>
          <a:noFill/>
        </p:spPr>
      </p:pic>
      <p:pic>
        <p:nvPicPr>
          <p:cNvPr id="7303" name="Picture 135" descr="nature09067-f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7048" y="838199"/>
            <a:ext cx="5940552" cy="504213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Linnaeus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0"/>
            <a:ext cx="569214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0" y="556873"/>
            <a:ext cx="7896212" cy="56759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Leviathan </a:t>
            </a:r>
            <a:r>
              <a:rPr lang="en-US" i="1" dirty="0" err="1" smtClean="0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But </a:t>
            </a:r>
            <a:r>
              <a:rPr lang="en-US" i="1" dirty="0" smtClean="0"/>
              <a:t>Leviathan </a:t>
            </a:r>
            <a:r>
              <a:rPr lang="en-US" dirty="0" smtClean="0"/>
              <a:t>had already been used as a genus name…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eviath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208" y="0"/>
            <a:ext cx="3959584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Oops…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Leviathan </a:t>
            </a:r>
            <a:r>
              <a:rPr lang="en-US" i="1" dirty="0" err="1" smtClean="0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035050"/>
            <a:ext cx="8293100" cy="47879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 smtClean="0"/>
              <a:t>Livyatan</a:t>
            </a:r>
            <a:r>
              <a:rPr lang="en-US" i="1" dirty="0" smtClean="0"/>
              <a:t> </a:t>
            </a:r>
            <a:r>
              <a:rPr lang="en-US" i="1" dirty="0" err="1" smtClean="0"/>
              <a:t>melvillei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homonyms matter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Caeciliidae</a:t>
            </a:r>
          </a:p>
        </p:txBody>
      </p:sp>
      <p:pic>
        <p:nvPicPr>
          <p:cNvPr id="63491" name="Picture 4" descr="dermophis_mexicanus_ebinuma_3-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7000" y="1804988"/>
            <a:ext cx="6350000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2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GBIF in 2008 for “</a:t>
            </a:r>
            <a:r>
              <a:rPr lang="en-US" dirty="0" err="1" smtClean="0"/>
              <a:t>Caeciliidae</a:t>
            </a:r>
            <a:r>
              <a:rPr lang="en-US" dirty="0" smtClean="0"/>
              <a:t>”</a:t>
            </a:r>
          </a:p>
        </p:txBody>
      </p:sp>
      <p:pic>
        <p:nvPicPr>
          <p:cNvPr id="64515" name="Content Placeholder 3" descr="draw-1.pl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57200" y="1804988"/>
            <a:ext cx="8229600" cy="411480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24837D-263D-9449-BA9E-494B1A49A2CF}" type="slidenum">
              <a:rPr lang="en-US" smtClean="0">
                <a:latin typeface="Times New Roman" pitchFamily="1" charset="0"/>
              </a:rPr>
              <a:pPr/>
              <a:t>3</a:t>
            </a:fld>
            <a:endParaRPr lang="en-US" smtClean="0">
              <a:latin typeface="Times New Roman" pitchFamily="1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83820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ja-JP" altLang="en-US" sz="3600">
                <a:solidFill>
                  <a:srgbClr val="000000"/>
                </a:solidFill>
                <a:latin typeface="ヒラギノ明朝 Pro W3" pitchFamily="1" charset="-128"/>
                <a:ea typeface="ＭＳ Ｐゴシック" pitchFamily="1" charset="-128"/>
                <a:cs typeface="ＭＳ Ｐゴシック" pitchFamily="1" charset="-128"/>
              </a:rPr>
              <a:t>ヒメアギトアリ（</a:t>
            </a:r>
            <a:r>
              <a:rPr lang="en-US" altLang="ja-JP" sz="3600" i="1">
                <a:solidFill>
                  <a:srgbClr val="000000"/>
                </a:solidFill>
                <a:latin typeface="Lucida Grande" pitchFamily="1" charset="0"/>
                <a:ea typeface="ＭＳ Ｐゴシック" pitchFamily="1" charset="-128"/>
                <a:cs typeface="ＭＳ Ｐゴシック" pitchFamily="1" charset="-128"/>
              </a:rPr>
              <a:t>Anochetus shohki</a:t>
            </a:r>
            <a:r>
              <a:rPr lang="ja-JP" altLang="en-US" sz="3600">
                <a:solidFill>
                  <a:srgbClr val="000000"/>
                </a:solidFill>
                <a:latin typeface="ヒラギノ明朝 Pro W3" pitchFamily="1" charset="-128"/>
                <a:ea typeface="ＭＳ Ｐゴシック" pitchFamily="1" charset="-128"/>
                <a:cs typeface="ＭＳ Ｐゴシック" pitchFamily="1" charset="-128"/>
              </a:rPr>
              <a:t>）の画像一覧</a:t>
            </a:r>
            <a:endParaRPr lang="en-US" sz="1300">
              <a:solidFill>
                <a:srgbClr val="000000"/>
              </a:solidFill>
              <a:latin typeface="ヒラギノ明朝 Pro W3" pitchFamily="1" charset="-128"/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13619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2286000"/>
            <a:ext cx="26511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Caeciliidae</a:t>
            </a:r>
          </a:p>
        </p:txBody>
      </p:sp>
      <p:pic>
        <p:nvPicPr>
          <p:cNvPr id="66563" name="Content Placeholder 5" descr="32847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73175" y="1600200"/>
            <a:ext cx="6597650" cy="4525963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 of synonym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777769" cy="61249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05123" y="6124993"/>
            <a:ext cx="3133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http://biostor.org/reference/17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Hemihomonyms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Same name, different code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4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i="1" smtClean="0">
                <a:ea typeface="ＭＳ Ｐゴシック" pitchFamily="1" charset="-128"/>
                <a:cs typeface="ＭＳ Ｐゴシック" pitchFamily="1" charset="-128"/>
              </a:rPr>
              <a:t>Morus</a:t>
            </a: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88B5F5-819D-F046-BB41-A405F2F710DE}" type="slidenum">
              <a:rPr lang="en-US" smtClean="0">
                <a:latin typeface="Times New Roman" pitchFamily="1" charset="0"/>
              </a:rPr>
              <a:pPr/>
              <a:t>33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41988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38400"/>
            <a:ext cx="3657600" cy="286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438400"/>
            <a:ext cx="434657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81260" y="5723173"/>
            <a:ext cx="222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Mulberry tree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114618" y="5723173"/>
            <a:ext cx="1257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Gannet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4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i="1" smtClean="0">
                <a:ea typeface="ＭＳ Ｐゴシック" pitchFamily="1" charset="-128"/>
                <a:cs typeface="ＭＳ Ｐゴシック" pitchFamily="1" charset="-128"/>
              </a:rPr>
              <a:t>Agathis</a:t>
            </a: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C7FAC41-AA34-624A-9E5E-CB0D4F45B855}" type="slidenum">
              <a:rPr lang="en-US" smtClean="0">
                <a:latin typeface="Times New Roman" pitchFamily="1" charset="0"/>
              </a:rPr>
              <a:pPr/>
              <a:t>34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4301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1447800"/>
            <a:ext cx="4648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447800"/>
            <a:ext cx="35052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ea typeface="ＭＳ Ｐゴシック" pitchFamily="1" charset="-128"/>
                <a:cs typeface="ＭＳ Ｐゴシック" pitchFamily="1" charset="-128"/>
              </a:rPr>
              <a:t>Some plant and animal species have the same name</a:t>
            </a:r>
          </a:p>
        </p:txBody>
      </p:sp>
      <p:sp>
        <p:nvSpPr>
          <p:cNvPr id="4403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i="1" smtClean="0"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i="1" smtClean="0">
                <a:ea typeface="ＭＳ Ｐゴシック" pitchFamily="1" charset="-128"/>
                <a:cs typeface="ＭＳ Ｐゴシック" pitchFamily="1" charset="-128"/>
              </a:rPr>
              <a:t>Agathis montana </a:t>
            </a:r>
            <a:r>
              <a:rPr lang="en-US" smtClean="0">
                <a:ea typeface="ＭＳ Ｐゴシック" pitchFamily="1" charset="-128"/>
                <a:cs typeface="ＭＳ Ｐゴシック" pitchFamily="1" charset="-128"/>
              </a:rPr>
              <a:t>(tree and wasp)</a:t>
            </a:r>
          </a:p>
          <a:p>
            <a:endParaRPr lang="en-US" smtClean="0">
              <a:ea typeface="ＭＳ Ｐゴシック" pitchFamily="1" charset="-128"/>
              <a:cs typeface="ＭＳ Ｐゴシック" pitchFamily="1" charset="-128"/>
            </a:endParaRPr>
          </a:p>
          <a:p>
            <a:r>
              <a:rPr lang="en-US" i="1" smtClean="0">
                <a:ea typeface="ＭＳ Ｐゴシック" pitchFamily="1" charset="-128"/>
                <a:cs typeface="ＭＳ Ｐゴシック" pitchFamily="1" charset="-128"/>
              </a:rPr>
              <a:t>Abronia aurita </a:t>
            </a:r>
            <a:r>
              <a:rPr lang="en-US" smtClean="0">
                <a:ea typeface="ＭＳ Ｐゴシック" pitchFamily="1" charset="-128"/>
                <a:cs typeface="ＭＳ Ｐゴシック" pitchFamily="1" charset="-128"/>
              </a:rPr>
              <a:t>(plant and lizard)</a:t>
            </a:r>
          </a:p>
        </p:txBody>
      </p:sp>
      <p:sp>
        <p:nvSpPr>
          <p:cNvPr id="44036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4FE79C-F1A0-7E46-A4D3-015B0A6FCB5D}" type="slidenum">
              <a:rPr lang="en-US" smtClean="0">
                <a:latin typeface="Times New Roman" pitchFamily="1" charset="0"/>
              </a:rPr>
              <a:pPr/>
              <a:t>35</a:t>
            </a:fld>
            <a:endParaRPr lang="en-US" smtClean="0">
              <a:latin typeface="Times New Roman" pitchFamily="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Synonyms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6" y="3886200"/>
            <a:ext cx="6756400" cy="24511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0"/>
            <a:ext cx="5143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230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mtClean="0">
              <a:ea typeface="+mn-ea"/>
              <a:cs typeface="+mn-cs"/>
            </a:endParaRPr>
          </a:p>
        </p:txBody>
      </p:sp>
      <p:pic>
        <p:nvPicPr>
          <p:cNvPr id="4710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0"/>
            <a:ext cx="7989888" cy="67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008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mtClean="0">
              <a:ea typeface="+mn-ea"/>
              <a:cs typeface="+mn-cs"/>
            </a:endParaRPr>
          </a:p>
        </p:txBody>
      </p:sp>
      <p:pic>
        <p:nvPicPr>
          <p:cNvPr id="481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0"/>
            <a:ext cx="55927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47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1" charset="-128"/>
                <a:cs typeface="ＭＳ Ｐゴシック" pitchFamily="1" charset="-128"/>
              </a:rPr>
              <a:t>Fun with Latin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792380-FF03-D244-A8D8-4373371AC7FB}" type="slidenum">
              <a:rPr lang="en-US" smtClean="0">
                <a:latin typeface="Times New Roman" pitchFamily="1" charset="0"/>
              </a:rPr>
              <a:pPr/>
              <a:t>4</a:t>
            </a:fld>
            <a:endParaRPr lang="en-US" smtClean="0">
              <a:latin typeface="Times New Roman" pitchFamily="1" charset="0"/>
            </a:endParaRPr>
          </a:p>
        </p:txBody>
      </p:sp>
      <p:sp>
        <p:nvSpPr>
          <p:cNvPr id="3379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Abra</a:t>
            </a:r>
            <a:r>
              <a:rPr lang="en-US" i="1" dirty="0" smtClean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cadabra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		 (abracadabra)</a:t>
            </a:r>
          </a:p>
          <a:p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Ba</a:t>
            </a:r>
            <a:r>
              <a:rPr lang="en-US" i="1" dirty="0" smtClean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humbugi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		 (</a:t>
            </a:r>
            <a:r>
              <a:rPr lang="en-US" dirty="0" err="1" smtClean="0">
                <a:ea typeface="ＭＳ Ｐゴシック" pitchFamily="1" charset="-128"/>
                <a:cs typeface="ＭＳ Ｐゴシック" pitchFamily="1" charset="-128"/>
              </a:rPr>
              <a:t>ba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 humbug)</a:t>
            </a:r>
          </a:p>
          <a:p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Eurygenius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		      (you're a genius)</a:t>
            </a:r>
          </a:p>
          <a:p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Gelae</a:t>
            </a:r>
            <a:r>
              <a:rPr lang="en-US" i="1" dirty="0" smtClean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baen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		      (jelly bean)</a:t>
            </a:r>
          </a:p>
          <a:p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Heerz</a:t>
            </a:r>
            <a:r>
              <a:rPr lang="en-US" i="1" dirty="0" smtClean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lukenatcha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	 (hurts </a:t>
            </a:r>
            <a:r>
              <a:rPr lang="en-US" dirty="0" err="1" smtClean="0">
                <a:ea typeface="ＭＳ Ｐゴシック" pitchFamily="1" charset="-128"/>
                <a:cs typeface="ＭＳ Ｐゴシック" pitchFamily="1" charset="-128"/>
              </a:rPr>
              <a:t>lookin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' </a:t>
            </a:r>
            <a:r>
              <a:rPr lang="en-US" dirty="0" err="1" smtClean="0">
                <a:ea typeface="ＭＳ Ｐゴシック" pitchFamily="1" charset="-128"/>
                <a:cs typeface="ＭＳ Ｐゴシック" pitchFamily="1" charset="-128"/>
              </a:rPr>
              <a:t>atcha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)</a:t>
            </a:r>
          </a:p>
          <a:p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Pieza</a:t>
            </a:r>
            <a:r>
              <a:rPr lang="en-US" i="1" dirty="0" smtClean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kake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		      (piece a cake)</a:t>
            </a:r>
          </a:p>
          <a:p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Ytu</a:t>
            </a:r>
            <a:r>
              <a:rPr lang="en-US" i="1" dirty="0" smtClean="0">
                <a:ea typeface="ＭＳ Ｐゴシック" pitchFamily="1" charset="-128"/>
                <a:cs typeface="ＭＳ Ｐゴシック" pitchFamily="1" charset="-128"/>
              </a:rPr>
              <a:t> </a:t>
            </a:r>
            <a:r>
              <a:rPr lang="en-US" i="1" dirty="0" err="1" smtClean="0">
                <a:ea typeface="ＭＳ Ｐゴシック" pitchFamily="1" charset="-128"/>
                <a:cs typeface="ＭＳ Ｐゴシック" pitchFamily="1" charset="-128"/>
              </a:rPr>
              <a:t>brutus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		      (et </a:t>
            </a:r>
            <a:r>
              <a:rPr lang="en-US" dirty="0" err="1" smtClean="0">
                <a:ea typeface="ＭＳ Ｐゴシック" pitchFamily="1" charset="-128"/>
                <a:cs typeface="ＭＳ Ｐゴシック" pitchFamily="1" charset="-128"/>
              </a:rPr>
              <a:t>tu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 Brutus)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C8F5671-DE1F-2C44-BBFA-6ED1308EC100}" type="slidenum">
              <a:rPr lang="en-US" sz="1400"/>
              <a:pPr/>
              <a:t>40</a:t>
            </a:fld>
            <a:endParaRPr lang="en-US" sz="1400"/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Stegomyia aegypti</a:t>
            </a:r>
            <a:br>
              <a:rPr lang="en-US" i="1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</a:br>
            <a:r>
              <a:rPr lang="en-US">
                <a:solidFill>
                  <a:schemeClr val="bg1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(yellow fever mosquito)</a:t>
            </a:r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9396" name="Picture 3" descr="gvc3718b.jpg       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33600"/>
            <a:ext cx="4614863" cy="388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945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931B13F-DBE6-9E4E-93F1-2E5D715611A0}" type="slidenum">
              <a:rPr lang="en-US" sz="1400"/>
              <a:pPr/>
              <a:t>41</a:t>
            </a:fld>
            <a:endParaRPr lang="en-US" sz="1400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Google searches give different results depending on name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Stegomyia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     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50,600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Aedes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	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1,390,000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Culex</a:t>
            </a:r>
            <a:r>
              <a:rPr lang="en-US" i="1" dirty="0">
                <a:latin typeface="Times New Roman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 err="1">
                <a:latin typeface="Times New Roman" charset="0"/>
                <a:ea typeface="ＭＳ Ｐゴシック" charset="0"/>
                <a:cs typeface="ＭＳ Ｐゴシック" charset="0"/>
              </a:rPr>
              <a:t>aegypti</a:t>
            </a:r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 		   </a:t>
            </a:r>
            <a:r>
              <a:rPr lang="en-US" b="1" dirty="0">
                <a:latin typeface="Times New Roman" charset="0"/>
                <a:ea typeface="ＭＳ Ｐゴシック" charset="0"/>
                <a:cs typeface="ＭＳ Ｐゴシック" charset="0"/>
              </a:rPr>
              <a:t>469,000</a:t>
            </a: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52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itler rants on taxonomists (From the Bog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84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40234" y="274638"/>
            <a:ext cx="514656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synynyms.no.de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9" y="1847402"/>
            <a:ext cx="7685077" cy="45906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9741" y="274638"/>
            <a:ext cx="1879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@</a:t>
            </a:r>
            <a:r>
              <a:rPr lang="en-US" sz="2400" dirty="0" err="1" smtClean="0"/>
              <a:t>ryanschenk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341" y="0"/>
            <a:ext cx="1104082" cy="11040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235" y="596900"/>
            <a:ext cx="5740400" cy="6261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5" y="3505976"/>
            <a:ext cx="2794000" cy="279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896" y="596899"/>
            <a:ext cx="28283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All your base after 1923 are belong to us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do names change?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Opaque identifiers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(you shouldn’t infer anything about an object based on its identifier)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3556" b="1" dirty="0" smtClean="0"/>
              <a:t>58D31D52-713D-44B4-9FE9-CB2D9249C422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versus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Homo sapiens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Opacity is a nice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Fundamental axiom of the web, but…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 invest identifiers with meaning </a:t>
            </a:r>
          </a:p>
          <a:p>
            <a:pPr>
              <a:buNone/>
            </a:pPr>
            <a:r>
              <a:rPr lang="en-US" dirty="0" smtClean="0"/>
              <a:t>	(even if we “shouldn’t”)</a:t>
            </a:r>
          </a:p>
          <a:p>
            <a:endParaRPr lang="en-US" dirty="0" smtClean="0"/>
          </a:p>
          <a:p>
            <a:r>
              <a:rPr lang="en-US" dirty="0" smtClean="0"/>
              <a:t>In practice we rely on parsing identifiers </a:t>
            </a:r>
          </a:p>
          <a:p>
            <a:pPr>
              <a:buNone/>
            </a:pPr>
            <a:r>
              <a:rPr lang="en-US" dirty="0" smtClean="0"/>
              <a:t>	(I trust “</a:t>
            </a:r>
            <a:r>
              <a:rPr lang="en-US" dirty="0" err="1" smtClean="0"/>
              <a:t>google.com</a:t>
            </a:r>
            <a:r>
              <a:rPr lang="en-US" dirty="0" smtClean="0"/>
              <a:t>” more than “</a:t>
            </a:r>
            <a:r>
              <a:rPr lang="en-US" dirty="0" err="1" smtClean="0"/>
              <a:t>givemeyourcreditcardnumberquick.com</a:t>
            </a:r>
            <a:r>
              <a:rPr lang="en-US" dirty="0" smtClean="0"/>
              <a:t>” ) </a:t>
            </a:r>
          </a:p>
          <a:p>
            <a:endParaRPr lang="en-US" dirty="0" smtClean="0"/>
          </a:p>
          <a:p>
            <a:r>
              <a:rPr lang="en-US" dirty="0" smtClean="0"/>
              <a:t>Opacity ≠ obscurity </a:t>
            </a:r>
          </a:p>
          <a:p>
            <a:pPr>
              <a:buNone/>
            </a:pPr>
            <a:r>
              <a:rPr lang="en-US" dirty="0" smtClean="0"/>
              <a:t>	(human readable identifiers not necessarily bad)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CA9B45-5007-D94A-826E-CAE3133A60D4}" type="slidenum">
              <a:rPr lang="en-US" smtClean="0">
                <a:latin typeface="Times New Roman" pitchFamily="1" charset="0"/>
              </a:rPr>
              <a:pPr/>
              <a:t>49</a:t>
            </a:fld>
            <a:endParaRPr lang="en-US" smtClean="0">
              <a:latin typeface="Times New Roman" pitchFamily="1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Taxonomic names </a:t>
            </a:r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can indicate relationship, and can be descriptive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981200"/>
            <a:ext cx="49530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Homo sapiens </a:t>
            </a: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Linnaeus 1758</a:t>
            </a: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      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	</a:t>
            </a: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 (modern man)</a:t>
            </a:r>
          </a:p>
          <a:p>
            <a:pPr>
              <a:lnSpc>
                <a:spcPct val="90000"/>
              </a:lnSpc>
            </a:pPr>
            <a:endParaRPr lang="en-US" sz="230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Homo neanderthalensis </a:t>
            </a: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King, 1864 (Neanderthal man)</a:t>
            </a:r>
          </a:p>
          <a:p>
            <a:pPr>
              <a:lnSpc>
                <a:spcPct val="90000"/>
              </a:lnSpc>
            </a:pPr>
            <a:endParaRPr lang="en-US" sz="230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Homo erectus</a:t>
            </a: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 (Dubois, 1892)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 	(upright man)</a:t>
            </a:r>
          </a:p>
          <a:p>
            <a:pPr>
              <a:lnSpc>
                <a:spcPct val="90000"/>
              </a:lnSpc>
            </a:pPr>
            <a:endParaRPr lang="en-US" sz="2300">
              <a:ea typeface="ＭＳ Ｐゴシック" pitchFamily="1" charset="-128"/>
              <a:cs typeface="ＭＳ Ｐゴシック" pitchFamily="1" charset="-128"/>
            </a:endParaRPr>
          </a:p>
          <a:p>
            <a:pPr>
              <a:lnSpc>
                <a:spcPct val="90000"/>
              </a:lnSpc>
            </a:pPr>
            <a:r>
              <a:rPr lang="en-US" sz="2300" i="1">
                <a:ea typeface="ＭＳ Ｐゴシック" pitchFamily="1" charset="-128"/>
                <a:cs typeface="ＭＳ Ｐゴシック" pitchFamily="1" charset="-128"/>
              </a:rPr>
              <a:t>Pan troglodytes</a:t>
            </a: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 (Blumenbach, 1775)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300">
                <a:ea typeface="ＭＳ Ｐゴシック" pitchFamily="1" charset="-128"/>
                <a:cs typeface="ＭＳ Ｐゴシック" pitchFamily="1" charset="-128"/>
              </a:rPr>
              <a:t>	(chimpanzee)</a:t>
            </a:r>
            <a:endParaRPr lang="en-US" sz="2400">
              <a:ea typeface="ＭＳ Ｐゴシック" pitchFamily="1" charset="-128"/>
              <a:cs typeface="ＭＳ Ｐゴシック" pitchFamily="1" charset="-128"/>
            </a:endParaRPr>
          </a:p>
        </p:txBody>
      </p:sp>
      <p:pic>
        <p:nvPicPr>
          <p:cNvPr id="45061" name="Picture 5" descr="ape-man-line-up.jpg                                            0009AA0AMacintosh HD                   B4A32EE0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2590800"/>
            <a:ext cx="4191000" cy="253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1" charset="-128"/>
                <a:cs typeface="ＭＳ Ｐゴシック" pitchFamily="1" charset="-128"/>
              </a:rPr>
              <a:t>Scatological fun with Latin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smtClean="0">
                <a:ea typeface="ＭＳ Ｐゴシック" pitchFamily="1" charset="-128"/>
                <a:cs typeface="ＭＳ Ｐゴシック" pitchFamily="1" charset="-128"/>
              </a:rPr>
              <a:t>Bugeranus</a:t>
            </a:r>
          </a:p>
          <a:p>
            <a:r>
              <a:rPr lang="en-US" i="1" smtClean="0">
                <a:ea typeface="ＭＳ Ｐゴシック" pitchFamily="1" charset="-128"/>
                <a:cs typeface="ＭＳ Ｐゴシック" pitchFamily="1" charset="-128"/>
              </a:rPr>
              <a:t>Doryctes fartus</a:t>
            </a:r>
          </a:p>
          <a:p>
            <a:r>
              <a:rPr lang="en-US" i="1" smtClean="0">
                <a:ea typeface="ＭＳ Ｐゴシック" pitchFamily="1" charset="-128"/>
                <a:cs typeface="ＭＳ Ｐゴシック" pitchFamily="1" charset="-128"/>
              </a:rPr>
              <a:t>Dyaria</a:t>
            </a:r>
          </a:p>
          <a:p>
            <a:r>
              <a:rPr lang="en-US" i="1" smtClean="0">
                <a:ea typeface="ＭＳ Ｐゴシック" pitchFamily="1" charset="-128"/>
                <a:cs typeface="ＭＳ Ｐゴシック" pitchFamily="1" charset="-128"/>
              </a:rPr>
              <a:t>Eremobates inyoanus</a:t>
            </a:r>
          </a:p>
          <a:p>
            <a:r>
              <a:rPr lang="en-US" i="1" smtClean="0">
                <a:ea typeface="ＭＳ Ｐゴシック" pitchFamily="1" charset="-128"/>
                <a:cs typeface="ＭＳ Ｐゴシック" pitchFamily="1" charset="-128"/>
              </a:rPr>
              <a:t>Pison eu</a:t>
            </a:r>
          </a:p>
          <a:p>
            <a:r>
              <a:rPr lang="en-US" i="1" smtClean="0">
                <a:ea typeface="ＭＳ Ｐゴシック" pitchFamily="1" charset="-128"/>
                <a:cs typeface="ＭＳ Ｐゴシック" pitchFamily="1" charset="-128"/>
              </a:rPr>
              <a:t>Soranus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4D40533-1229-064D-9592-BB91514F42E5}" type="slidenum">
              <a:rPr lang="en-US" smtClean="0">
                <a:latin typeface="Times New Roman" pitchFamily="1" charset="0"/>
              </a:rPr>
              <a:pPr/>
              <a:t>5</a:t>
            </a:fld>
            <a:endParaRPr lang="en-US" smtClean="0">
              <a:latin typeface="Times New Roman" pitchFamily="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52F978-1B67-A542-83E6-4F7E8701D81B}" type="slidenum">
              <a:rPr lang="en-US" smtClean="0">
                <a:latin typeface="Times New Roman" pitchFamily="1" charset="0"/>
              </a:rPr>
              <a:pPr/>
              <a:t>50</a:t>
            </a:fld>
            <a:endParaRPr lang="en-US" smtClean="0">
              <a:latin typeface="Times New Roman" pitchFamily="1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Names can tell us about relationships</a:t>
            </a:r>
          </a:p>
        </p:txBody>
      </p:sp>
      <p:pic>
        <p:nvPicPr>
          <p:cNvPr id="46084" name="Picture 3" descr="CherieQCPAFionaHanson300.jpg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209800"/>
            <a:ext cx="2671763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 Box 4"/>
          <p:cNvSpPr txBox="1">
            <a:spLocks noChangeArrowheads="1"/>
          </p:cNvSpPr>
          <p:nvPr/>
        </p:nvSpPr>
        <p:spPr bwMode="auto">
          <a:xfrm>
            <a:off x="3581400" y="5638800"/>
            <a:ext cx="1816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Booth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C72CCF-7839-C04E-84A2-B5CBE5C64941}" type="slidenum">
              <a:rPr lang="en-US" smtClean="0">
                <a:latin typeface="Times New Roman" pitchFamily="1" charset="0"/>
              </a:rPr>
              <a:pPr/>
              <a:t>51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47107" name="Picture 2" descr="&#10;blairs.jpg                  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438400"/>
            <a:ext cx="3586163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3" descr="CherieQCPAFionaHanson300.jpg  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057400"/>
            <a:ext cx="2671763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 Box 4"/>
          <p:cNvSpPr txBox="1">
            <a:spLocks noChangeArrowheads="1"/>
          </p:cNvSpPr>
          <p:nvPr/>
        </p:nvSpPr>
        <p:spPr bwMode="auto">
          <a:xfrm>
            <a:off x="1447800" y="5410200"/>
            <a:ext cx="1816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Booth</a:t>
            </a:r>
          </a:p>
        </p:txBody>
      </p:sp>
      <p:sp>
        <p:nvSpPr>
          <p:cNvPr id="47110" name="Text Box 5"/>
          <p:cNvSpPr txBox="1">
            <a:spLocks noChangeArrowheads="1"/>
          </p:cNvSpPr>
          <p:nvPr/>
        </p:nvSpPr>
        <p:spPr bwMode="auto">
          <a:xfrm>
            <a:off x="5791200" y="5410200"/>
            <a:ext cx="1679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Cherie Blair</a:t>
            </a:r>
          </a:p>
        </p:txBody>
      </p:sp>
      <p:sp>
        <p:nvSpPr>
          <p:cNvPr id="4711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 changes matter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6E947A-1F98-1D4A-9BEA-4F23C00E636A}" type="slidenum">
              <a:rPr lang="en-US" smtClean="0">
                <a:latin typeface="Times New Roman" pitchFamily="1" charset="0"/>
              </a:rPr>
              <a:pPr/>
              <a:t>52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48131" name="Picture 2" descr="EvolutionsRainbowJoanPhoto.jpg                                 000D0AE3Macintosh HD                   B5596E7B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828800"/>
            <a:ext cx="189230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 Box 3"/>
          <p:cNvSpPr txBox="1">
            <a:spLocks noChangeArrowheads="1"/>
          </p:cNvSpPr>
          <p:nvPr/>
        </p:nvSpPr>
        <p:spPr bwMode="auto">
          <a:xfrm>
            <a:off x="838200" y="5257800"/>
            <a:ext cx="3783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Jonathon Roughgarden        =</a:t>
            </a:r>
          </a:p>
        </p:txBody>
      </p:sp>
      <p:sp>
        <p:nvSpPr>
          <p:cNvPr id="48133" name="Text Box 4"/>
          <p:cNvSpPr txBox="1">
            <a:spLocks noChangeArrowheads="1"/>
          </p:cNvSpPr>
          <p:nvPr/>
        </p:nvSpPr>
        <p:spPr bwMode="auto">
          <a:xfrm>
            <a:off x="5562600" y="5334000"/>
            <a:ext cx="2460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Joan Roughgarden</a:t>
            </a:r>
          </a:p>
        </p:txBody>
      </p:sp>
      <p:sp>
        <p:nvSpPr>
          <p:cNvPr id="4813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1" charset="-128"/>
                <a:cs typeface="ＭＳ Ｐゴシック" pitchFamily="1" charset="-128"/>
              </a:rPr>
              <a:t>Name changes matter</a:t>
            </a:r>
          </a:p>
        </p:txBody>
      </p:sp>
      <p:pic>
        <p:nvPicPr>
          <p:cNvPr id="4813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981200"/>
            <a:ext cx="2667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1828800"/>
            <a:ext cx="3048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reason taxonomic names change is because we invest them with meaning </a:t>
            </a:r>
            <a:br>
              <a:rPr lang="en-US" dirty="0" smtClean="0"/>
            </a:br>
            <a:r>
              <a:rPr lang="en-US" dirty="0" smtClean="0"/>
              <a:t>(they are not opaque identifiers)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Drosophila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29" y="1417638"/>
            <a:ext cx="4859814" cy="5414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35802" cy="141763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84" y="1244401"/>
            <a:ext cx="3401067" cy="457443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33676" y="2602245"/>
            <a:ext cx="3066716" cy="1456018"/>
          </a:xfrm>
          <a:custGeom>
            <a:avLst/>
            <a:gdLst>
              <a:gd name="connsiteX0" fmla="*/ 15489 w 2664016"/>
              <a:gd name="connsiteY0" fmla="*/ 0 h 1208185"/>
              <a:gd name="connsiteX1" fmla="*/ 2199362 w 2664016"/>
              <a:gd name="connsiteY1" fmla="*/ 15490 h 1208185"/>
              <a:gd name="connsiteX2" fmla="*/ 2664016 w 2664016"/>
              <a:gd name="connsiteY2" fmla="*/ 588603 h 1208185"/>
              <a:gd name="connsiteX3" fmla="*/ 2152896 w 2664016"/>
              <a:gd name="connsiteY3" fmla="*/ 1208185 h 1208185"/>
              <a:gd name="connsiteX4" fmla="*/ 0 w 2664016"/>
              <a:gd name="connsiteY4" fmla="*/ 1208185 h 1208185"/>
              <a:gd name="connsiteX5" fmla="*/ 15489 w 2664016"/>
              <a:gd name="connsiteY5" fmla="*/ 0 h 120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4016" h="1208185">
                <a:moveTo>
                  <a:pt x="15489" y="0"/>
                </a:moveTo>
                <a:lnTo>
                  <a:pt x="2199362" y="15490"/>
                </a:lnTo>
                <a:lnTo>
                  <a:pt x="2664016" y="588603"/>
                </a:lnTo>
                <a:lnTo>
                  <a:pt x="2152896" y="1208185"/>
                </a:lnTo>
                <a:lnTo>
                  <a:pt x="0" y="1208185"/>
                </a:lnTo>
                <a:lnTo>
                  <a:pt x="1548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/>
              <a:t>Species </a:t>
            </a:r>
          </a:p>
          <a:p>
            <a:r>
              <a:rPr lang="en-US" sz="3600" dirty="0" smtClean="0"/>
              <a:t>name</a:t>
            </a:r>
            <a:endParaRPr lang="en-US" sz="3600" dirty="0"/>
          </a:p>
        </p:txBody>
      </p:sp>
      <p:sp>
        <p:nvSpPr>
          <p:cNvPr id="8" name="Oval 7"/>
          <p:cNvSpPr/>
          <p:nvPr/>
        </p:nvSpPr>
        <p:spPr>
          <a:xfrm>
            <a:off x="2555596" y="3113401"/>
            <a:ext cx="542096" cy="41821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2834388" y="3330254"/>
            <a:ext cx="2183873" cy="914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18261" y="543947"/>
            <a:ext cx="2969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Type specimen</a:t>
            </a:r>
            <a:endParaRPr lang="en-US" sz="3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433676" y="2602245"/>
            <a:ext cx="3066716" cy="1456018"/>
          </a:xfrm>
          <a:custGeom>
            <a:avLst/>
            <a:gdLst>
              <a:gd name="connsiteX0" fmla="*/ 15489 w 2664016"/>
              <a:gd name="connsiteY0" fmla="*/ 0 h 1208185"/>
              <a:gd name="connsiteX1" fmla="*/ 2199362 w 2664016"/>
              <a:gd name="connsiteY1" fmla="*/ 15490 h 1208185"/>
              <a:gd name="connsiteX2" fmla="*/ 2664016 w 2664016"/>
              <a:gd name="connsiteY2" fmla="*/ 588603 h 1208185"/>
              <a:gd name="connsiteX3" fmla="*/ 2152896 w 2664016"/>
              <a:gd name="connsiteY3" fmla="*/ 1208185 h 1208185"/>
              <a:gd name="connsiteX4" fmla="*/ 0 w 2664016"/>
              <a:gd name="connsiteY4" fmla="*/ 1208185 h 1208185"/>
              <a:gd name="connsiteX5" fmla="*/ 15489 w 2664016"/>
              <a:gd name="connsiteY5" fmla="*/ 0 h 120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4016" h="1208185">
                <a:moveTo>
                  <a:pt x="15489" y="0"/>
                </a:moveTo>
                <a:lnTo>
                  <a:pt x="2199362" y="15490"/>
                </a:lnTo>
                <a:lnTo>
                  <a:pt x="2664016" y="588603"/>
                </a:lnTo>
                <a:lnTo>
                  <a:pt x="2152896" y="1208185"/>
                </a:lnTo>
                <a:lnTo>
                  <a:pt x="0" y="1208185"/>
                </a:lnTo>
                <a:lnTo>
                  <a:pt x="15489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/>
              <a:t>Genus</a:t>
            </a:r>
          </a:p>
          <a:p>
            <a:r>
              <a:rPr lang="en-US" sz="3600" dirty="0" smtClean="0"/>
              <a:t>name</a:t>
            </a:r>
            <a:endParaRPr lang="en-US" sz="3600" dirty="0"/>
          </a:p>
        </p:txBody>
      </p:sp>
      <p:sp>
        <p:nvSpPr>
          <p:cNvPr id="8" name="Oval 7"/>
          <p:cNvSpPr/>
          <p:nvPr/>
        </p:nvSpPr>
        <p:spPr>
          <a:xfrm>
            <a:off x="2555596" y="3113401"/>
            <a:ext cx="542096" cy="418218"/>
          </a:xfrm>
          <a:prstGeom prst="ellips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/>
          <p:nvPr/>
        </p:nvCxnSpPr>
        <p:spPr>
          <a:xfrm>
            <a:off x="2834388" y="3330254"/>
            <a:ext cx="1657266" cy="51115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4491654" y="1998152"/>
            <a:ext cx="3916999" cy="3097911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Type species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4945607" y="5427022"/>
            <a:ext cx="3939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smtClean="0"/>
              <a:t>Drosophila </a:t>
            </a:r>
            <a:r>
              <a:rPr lang="en-US" sz="3600" i="1" dirty="0" err="1" smtClean="0"/>
              <a:t>funebris</a:t>
            </a:r>
            <a:endParaRPr lang="en-US" sz="3600" i="1" dirty="0"/>
          </a:p>
        </p:txBody>
      </p:sp>
      <p:sp>
        <p:nvSpPr>
          <p:cNvPr id="9" name="Rectangle 8"/>
          <p:cNvSpPr/>
          <p:nvPr/>
        </p:nvSpPr>
        <p:spPr>
          <a:xfrm>
            <a:off x="433676" y="5427022"/>
            <a:ext cx="23174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 smtClean="0"/>
              <a:t>Drosophila</a:t>
            </a:r>
            <a:endParaRPr lang="en-US" sz="36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Drosophila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29" y="1417638"/>
            <a:ext cx="4859814" cy="541471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437339" y="535493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15746" y="5354930"/>
            <a:ext cx="1605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Drosophila </a:t>
            </a:r>
            <a:r>
              <a:rPr lang="en-US" i="1" dirty="0" err="1" smtClean="0"/>
              <a:t>melanogaster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35802" cy="141763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6926541" y="3320133"/>
            <a:ext cx="48920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84524" y="3158434"/>
            <a:ext cx="1337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Drosophila </a:t>
            </a:r>
            <a:r>
              <a:rPr lang="en-US" i="1" dirty="0" err="1" smtClean="0"/>
              <a:t>funebris</a:t>
            </a:r>
            <a:endParaRPr lang="en-US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make </a:t>
            </a:r>
            <a:r>
              <a:rPr lang="en-US" i="1" dirty="0" smtClean="0"/>
              <a:t>Drosophila </a:t>
            </a:r>
            <a:r>
              <a:rPr lang="en-US" dirty="0" smtClean="0"/>
              <a:t>taxonomy fit the 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Make everything </a:t>
            </a:r>
            <a:r>
              <a:rPr lang="en-US" i="1" dirty="0" smtClean="0"/>
              <a:t>Drosophila</a:t>
            </a:r>
          </a:p>
          <a:p>
            <a:pPr>
              <a:buNone/>
            </a:pPr>
            <a:r>
              <a:rPr lang="en-US" i="1" dirty="0" smtClean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Big genus, have to rename lots of species</a:t>
            </a:r>
          </a:p>
          <a:p>
            <a:r>
              <a:rPr lang="en-US" dirty="0" smtClean="0"/>
              <a:t>Restrict Drosophila to a monophyletic group that includes the type species (</a:t>
            </a:r>
            <a:r>
              <a:rPr lang="en-US" i="1" dirty="0" smtClean="0"/>
              <a:t>D. </a:t>
            </a:r>
            <a:r>
              <a:rPr lang="en-US" i="1" dirty="0" err="1" smtClean="0"/>
              <a:t>funebris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3459" b="1" i="1" dirty="0" smtClean="0">
                <a:solidFill>
                  <a:srgbClr val="FF0000"/>
                </a:solidFill>
              </a:rPr>
              <a:t>Drosophila </a:t>
            </a:r>
            <a:r>
              <a:rPr lang="en-US" sz="3459" b="1" i="1" dirty="0" err="1" smtClean="0">
                <a:solidFill>
                  <a:srgbClr val="FF0000"/>
                </a:solidFill>
              </a:rPr>
              <a:t>melanogaster</a:t>
            </a:r>
            <a:r>
              <a:rPr lang="en-US" sz="3459" b="1" i="1" dirty="0" smtClean="0">
                <a:solidFill>
                  <a:srgbClr val="FF0000"/>
                </a:solidFill>
              </a:rPr>
              <a:t> </a:t>
            </a:r>
            <a:r>
              <a:rPr lang="en-US" sz="3459" b="1" dirty="0" smtClean="0">
                <a:solidFill>
                  <a:srgbClr val="FF0000"/>
                </a:solidFill>
              </a:rPr>
              <a:t>can’t be </a:t>
            </a:r>
            <a:r>
              <a:rPr lang="en-US" sz="3459" b="1" i="1" dirty="0" smtClean="0">
                <a:solidFill>
                  <a:srgbClr val="FF0000"/>
                </a:solidFill>
              </a:rPr>
              <a:t>Drosophila </a:t>
            </a:r>
            <a:r>
              <a:rPr lang="en-US" sz="3459" b="1" i="1" dirty="0" err="1" smtClean="0">
                <a:solidFill>
                  <a:srgbClr val="FF0000"/>
                </a:solidFill>
              </a:rPr>
              <a:t>melanogaster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Change the type species  </a:t>
            </a:r>
            <a:r>
              <a:rPr lang="en-US" dirty="0" err="1" smtClean="0"/>
              <a:t>to</a:t>
            </a:r>
            <a:r>
              <a:rPr lang="en-US" i="1" dirty="0" err="1" smtClean="0"/>
              <a:t>Drosophila</a:t>
            </a:r>
            <a:r>
              <a:rPr lang="en-US" i="1" dirty="0" smtClean="0"/>
              <a:t> </a:t>
            </a:r>
            <a:r>
              <a:rPr lang="en-US" i="1" dirty="0" err="1" smtClean="0"/>
              <a:t>melanogaster</a:t>
            </a:r>
            <a:endParaRPr lang="en-US" i="1" dirty="0" smtClean="0"/>
          </a:p>
          <a:p>
            <a:pPr>
              <a:buNone/>
            </a:pPr>
            <a:r>
              <a:rPr lang="en-US" i="1" dirty="0" smtClean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But nomenclature is not taxonomy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Asked ICZN: Can we change type species of </a:t>
            </a:r>
            <a:r>
              <a:rPr lang="en-US" i="1" dirty="0" smtClean="0"/>
              <a:t>Drosophila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" y="1758950"/>
            <a:ext cx="8445500" cy="33401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3200400" cy="1143000"/>
          </a:xfrm>
        </p:spPr>
        <p:txBody>
          <a:bodyPr/>
          <a:lstStyle/>
          <a:p>
            <a:r>
              <a:rPr lang="en-US" i="1" smtClean="0">
                <a:ea typeface="ＭＳ Ｐゴシック" pitchFamily="1" charset="-128"/>
                <a:cs typeface="ＭＳ Ｐゴシック" pitchFamily="1" charset="-128"/>
              </a:rPr>
              <a:t>Indri indri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3810000" cy="2438400"/>
          </a:xfrm>
        </p:spPr>
        <p:txBody>
          <a:bodyPr/>
          <a:lstStyle/>
          <a:p>
            <a:pPr indent="0">
              <a:buFontTx/>
              <a:buNone/>
            </a:pPr>
            <a:r>
              <a:rPr lang="en-US" smtClean="0">
                <a:ea typeface="ＭＳ Ｐゴシック" pitchFamily="1" charset="-128"/>
                <a:cs typeface="ＭＳ Ｐゴシック" pitchFamily="1" charset="-128"/>
              </a:rPr>
              <a:t>Often claimed name means “look!” or “there” in Malagasy 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A01D18F-73BD-F841-8DCA-A4A200E62A40}" type="slidenum">
              <a:rPr lang="en-US" smtClean="0">
                <a:latin typeface="Times New Roman" pitchFamily="1" charset="0"/>
              </a:rPr>
              <a:pPr/>
              <a:t>6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3584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7750" y="0"/>
            <a:ext cx="4286250" cy="590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TextBox 5"/>
          <p:cNvSpPr txBox="1">
            <a:spLocks noChangeArrowheads="1"/>
          </p:cNvSpPr>
          <p:nvPr/>
        </p:nvSpPr>
        <p:spPr bwMode="auto">
          <a:xfrm>
            <a:off x="914400" y="6096000"/>
            <a:ext cx="78406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(story is more complicated, see Wikipedia page http://en.wikipedia.org/wiki/Indri 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ICZN says “no”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10913"/>
            <a:ext cx="8652416" cy="47564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050" y="274638"/>
            <a:ext cx="628175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Problem is premise that names have to match tree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29" y="1417638"/>
            <a:ext cx="4859814" cy="5414710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6437339" y="535493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15746" y="5354930"/>
            <a:ext cx="1605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Drosophila </a:t>
            </a:r>
            <a:r>
              <a:rPr lang="en-US" i="1" dirty="0" err="1" smtClean="0"/>
              <a:t>melanogaster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35802" cy="1417638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6926541" y="3320133"/>
            <a:ext cx="489205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84524" y="3158434"/>
            <a:ext cx="1337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Drosophila </a:t>
            </a:r>
            <a:r>
              <a:rPr lang="en-US" i="1" dirty="0" err="1" smtClean="0"/>
              <a:t>funebris</a:t>
            </a:r>
            <a:endParaRPr lang="en-US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 of synonym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br>
              <a:rPr lang="en-US" dirty="0" smtClean="0"/>
            </a:br>
            <a:r>
              <a:rPr lang="en-US" dirty="0" smtClean="0"/>
              <a:t>(no biology required)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Pithecanthropus erectus </a:t>
            </a:r>
            <a:r>
              <a:rPr lang="en-US" dirty="0" smtClean="0"/>
              <a:t>Dubois, 1894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 </a:t>
            </a:r>
            <a:r>
              <a:rPr lang="en-US" i="1" dirty="0" smtClean="0"/>
              <a:t>Homo erectus </a:t>
            </a:r>
            <a:r>
              <a:rPr lang="en-US" dirty="0" smtClean="0"/>
              <a:t>(Dubois, 1894)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4508500"/>
            <a:ext cx="2540000" cy="2349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Subjective</a:t>
            </a:r>
            <a:br>
              <a:rPr lang="en-US" dirty="0" smtClean="0"/>
            </a:br>
            <a:r>
              <a:rPr lang="en-US" dirty="0" smtClean="0"/>
              <a:t>(biology required)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i="1" dirty="0" err="1" smtClean="0"/>
              <a:t>Iorania</a:t>
            </a:r>
            <a:r>
              <a:rPr lang="en-US" i="1" dirty="0" smtClean="0"/>
              <a:t> </a:t>
            </a:r>
            <a:r>
              <a:rPr lang="en-US" i="1" dirty="0" err="1" smtClean="0"/>
              <a:t>concordia</a:t>
            </a:r>
            <a:r>
              <a:rPr lang="en-US" i="1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&amp; </a:t>
            </a:r>
            <a:r>
              <a:rPr lang="en-US" i="1" dirty="0" err="1" smtClean="0"/>
              <a:t>Rimicaris</a:t>
            </a:r>
            <a:r>
              <a:rPr lang="en-US" i="1" dirty="0" smtClean="0"/>
              <a:t> </a:t>
            </a:r>
            <a:r>
              <a:rPr lang="en-US" i="1" dirty="0" err="1" smtClean="0"/>
              <a:t>aurantiaca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= </a:t>
            </a:r>
            <a:r>
              <a:rPr lang="en-US" i="1" dirty="0" err="1" smtClean="0"/>
              <a:t>Rimicaris</a:t>
            </a:r>
            <a:r>
              <a:rPr lang="en-US" i="1" dirty="0" smtClean="0"/>
              <a:t> </a:t>
            </a:r>
            <a:r>
              <a:rPr lang="en-US" i="1" dirty="0" err="1" smtClean="0"/>
              <a:t>exoculata</a:t>
            </a:r>
            <a:r>
              <a:rPr lang="en-US" i="1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07" y="3600450"/>
            <a:ext cx="1270000" cy="195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07" y="4406900"/>
            <a:ext cx="12700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687283" cy="1687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4541" y="4041193"/>
            <a:ext cx="4944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Genetic data show small, orange, deep-vent shrimps described as new species are actually juvenile </a:t>
            </a:r>
            <a:r>
              <a:rPr lang="en-US" sz="3200" i="1" dirty="0" err="1" smtClean="0"/>
              <a:t>Rimicaris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exoculata</a:t>
            </a:r>
            <a:r>
              <a:rPr lang="en-US" sz="3200" i="1" dirty="0" smtClean="0"/>
              <a:t> </a:t>
            </a:r>
            <a:endParaRPr lang="en-US" sz="32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 ≠ phylogeny)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smtClean="0"/>
              <a:t>Classification can be contentious</a:t>
            </a:r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837613" cy="457200"/>
          </a:xfrm>
        </p:spPr>
        <p:txBody>
          <a:bodyPr lIns="91435" tIns="45718" rIns="91435" bIns="45718" anchor="t">
            <a:normAutofit fontScale="90000"/>
          </a:bodyPr>
          <a:lstStyle/>
          <a:p>
            <a:pPr>
              <a:tabLst>
                <a:tab pos="1028700" algn="l"/>
              </a:tabLst>
            </a:pPr>
            <a:r>
              <a:rPr lang="en-US" sz="2200">
                <a:latin typeface="Arial" pitchFamily="1" charset="0"/>
              </a:rPr>
              <a:t>Figure 32.12  Comparing the molecular based and grade-based trees of animal phylogeny</a:t>
            </a:r>
            <a:endParaRPr lang="en-US" sz="4000"/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838200"/>
            <a:ext cx="9067800" cy="554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are not supposed to name an organism after yourself…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77517"/>
            <a:ext cx="5964524" cy="2848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065" y="2952750"/>
            <a:ext cx="2704935" cy="39052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AutoShape 2"/>
          <p:cNvSpPr>
            <a:spLocks noChangeArrowheads="1"/>
          </p:cNvSpPr>
          <p:nvPr/>
        </p:nvSpPr>
        <p:spPr bwMode="auto">
          <a:xfrm>
            <a:off x="914400" y="1828800"/>
            <a:ext cx="5486400" cy="3581400"/>
          </a:xfrm>
          <a:prstGeom prst="roundRect">
            <a:avLst>
              <a:gd name="adj" fmla="val 16667"/>
            </a:avLst>
          </a:prstGeom>
          <a:solidFill>
            <a:srgbClr val="FFFDE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Coelomata</a:t>
            </a:r>
            <a:br>
              <a:rPr lang="en-US" sz="4000"/>
            </a:br>
            <a:r>
              <a:rPr lang="en-US" sz="3200"/>
              <a:t>(we should be looking at flies)</a:t>
            </a:r>
            <a:endParaRPr lang="en-US" sz="400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2209800"/>
            <a:ext cx="137160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2133600"/>
            <a:ext cx="19812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2209800"/>
            <a:ext cx="25908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Line 7"/>
          <p:cNvSpPr>
            <a:spLocks noChangeShapeType="1"/>
          </p:cNvSpPr>
          <p:nvPr/>
        </p:nvSpPr>
        <p:spPr bwMode="auto">
          <a:xfrm>
            <a:off x="17526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2" name="Line 8"/>
          <p:cNvSpPr>
            <a:spLocks noChangeShapeType="1"/>
          </p:cNvSpPr>
          <p:nvPr/>
        </p:nvSpPr>
        <p:spPr bwMode="auto">
          <a:xfrm>
            <a:off x="30480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3" name="Line 9"/>
          <p:cNvSpPr>
            <a:spLocks noChangeShapeType="1"/>
          </p:cNvSpPr>
          <p:nvPr/>
        </p:nvSpPr>
        <p:spPr bwMode="auto">
          <a:xfrm>
            <a:off x="7162800" y="3429000"/>
            <a:ext cx="0" cy="26670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4" name="Line 10"/>
          <p:cNvSpPr>
            <a:spLocks noChangeShapeType="1"/>
          </p:cNvSpPr>
          <p:nvPr/>
        </p:nvSpPr>
        <p:spPr bwMode="auto">
          <a:xfrm>
            <a:off x="5105400" y="3429000"/>
            <a:ext cx="0" cy="18288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5" name="Line 11"/>
          <p:cNvSpPr>
            <a:spLocks noChangeShapeType="1"/>
          </p:cNvSpPr>
          <p:nvPr/>
        </p:nvSpPr>
        <p:spPr bwMode="auto">
          <a:xfrm>
            <a:off x="2438400" y="5257800"/>
            <a:ext cx="2667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6" name="Line 12"/>
          <p:cNvSpPr>
            <a:spLocks noChangeShapeType="1"/>
          </p:cNvSpPr>
          <p:nvPr/>
        </p:nvSpPr>
        <p:spPr bwMode="auto">
          <a:xfrm>
            <a:off x="1752600" y="4343400"/>
            <a:ext cx="1295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7" name="Line 13"/>
          <p:cNvSpPr>
            <a:spLocks noChangeShapeType="1"/>
          </p:cNvSpPr>
          <p:nvPr/>
        </p:nvSpPr>
        <p:spPr bwMode="auto">
          <a:xfrm>
            <a:off x="3810000" y="5257800"/>
            <a:ext cx="0" cy="8382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24384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3810000" y="6096000"/>
            <a:ext cx="33528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2589213" y="4322763"/>
            <a:ext cx="25225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Coelomata </a:t>
            </a:r>
          </a:p>
          <a:p>
            <a:pPr algn="ctr"/>
            <a:r>
              <a:rPr lang="en-US"/>
              <a:t>(true body cavity)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AutoShape 2"/>
          <p:cNvSpPr>
            <a:spLocks noChangeArrowheads="1"/>
          </p:cNvSpPr>
          <p:nvPr/>
        </p:nvSpPr>
        <p:spPr bwMode="auto">
          <a:xfrm>
            <a:off x="3962400" y="1981200"/>
            <a:ext cx="4419600" cy="2667000"/>
          </a:xfrm>
          <a:prstGeom prst="roundRect">
            <a:avLst>
              <a:gd name="adj" fmla="val 16667"/>
            </a:avLst>
          </a:prstGeom>
          <a:solidFill>
            <a:srgbClr val="FFFDE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Ecdysozoa</a:t>
            </a:r>
            <a:br>
              <a:rPr lang="en-US" sz="4000"/>
            </a:br>
            <a:r>
              <a:rPr lang="en-US" sz="3200"/>
              <a:t>(flies and nematodes are both OK)</a:t>
            </a:r>
            <a:endParaRPr lang="en-US" sz="400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2209800"/>
            <a:ext cx="1371600" cy="102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91000" y="2133600"/>
            <a:ext cx="19812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2209800"/>
            <a:ext cx="25908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17526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0480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1" name="Line 9"/>
          <p:cNvSpPr>
            <a:spLocks noChangeShapeType="1"/>
          </p:cNvSpPr>
          <p:nvPr/>
        </p:nvSpPr>
        <p:spPr bwMode="auto">
          <a:xfrm>
            <a:off x="71628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2" name="Line 10"/>
          <p:cNvSpPr>
            <a:spLocks noChangeShapeType="1"/>
          </p:cNvSpPr>
          <p:nvPr/>
        </p:nvSpPr>
        <p:spPr bwMode="auto">
          <a:xfrm>
            <a:off x="5105400" y="34290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5105400" y="4343400"/>
            <a:ext cx="2057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4" name="Line 12"/>
          <p:cNvSpPr>
            <a:spLocks noChangeShapeType="1"/>
          </p:cNvSpPr>
          <p:nvPr/>
        </p:nvSpPr>
        <p:spPr bwMode="auto">
          <a:xfrm>
            <a:off x="1752600" y="4343400"/>
            <a:ext cx="1295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5" name="Line 13"/>
          <p:cNvSpPr>
            <a:spLocks noChangeShapeType="1"/>
          </p:cNvSpPr>
          <p:nvPr/>
        </p:nvSpPr>
        <p:spPr bwMode="auto">
          <a:xfrm>
            <a:off x="61722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6" name="Line 14"/>
          <p:cNvSpPr>
            <a:spLocks noChangeShapeType="1"/>
          </p:cNvSpPr>
          <p:nvPr/>
        </p:nvSpPr>
        <p:spPr bwMode="auto">
          <a:xfrm>
            <a:off x="2438400" y="4343400"/>
            <a:ext cx="0" cy="91440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2438400" y="5257800"/>
            <a:ext cx="37338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5410200" y="3713163"/>
            <a:ext cx="167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Ecdysozoa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81000"/>
            <a:ext cx="7035800" cy="626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2057400"/>
            <a:ext cx="8636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4" name="Rectangle 6"/>
          <p:cNvSpPr>
            <a:spLocks noChangeArrowheads="1"/>
          </p:cNvSpPr>
          <p:nvPr/>
        </p:nvSpPr>
        <p:spPr bwMode="auto">
          <a:xfrm>
            <a:off x="381000" y="3505200"/>
            <a:ext cx="5562600" cy="4572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Viewing classifications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treevis.net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137111" cy="506396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8" name="Picture 4" descr="news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4638"/>
            <a:ext cx="9144000" cy="60515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Voroni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treemap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460" name="Picture 4" descr="voronoitree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86000"/>
            <a:ext cx="9144000" cy="45704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pacetree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272" y="0"/>
            <a:ext cx="7989455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80754721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260" y="0"/>
            <a:ext cx="527348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Nomenclature has inherited a quaint view of the tree of life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eemap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081" y="0"/>
            <a:ext cx="8137838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Taxonomy without names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849489-8DC8-1542-8F16-010B71BE92F2}" type="slidenum">
              <a:rPr lang="en-US" sz="1400"/>
              <a:pPr/>
              <a:t>82</a:t>
            </a:fld>
            <a:endParaRPr lang="en-US" sz="1400"/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Barcodes</a:t>
            </a: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60198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838200" y="5181600"/>
            <a:ext cx="73120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GB"/>
              <a:t>Only a few numbers needed to generate unique identifiers</a:t>
            </a:r>
          </a:p>
          <a:p>
            <a:endParaRPr lang="en-GB"/>
          </a:p>
          <a:p>
            <a:r>
              <a:rPr lang="en-GB"/>
              <a:t>e.g., 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 10 </a:t>
            </a:r>
            <a:r>
              <a:rPr lang="en-US"/>
              <a:t>×</a:t>
            </a:r>
            <a:r>
              <a:rPr lang="en-GB"/>
              <a:t> 10 = 1,000,000</a:t>
            </a:r>
          </a:p>
        </p:txBody>
      </p:sp>
    </p:spTree>
    <p:extLst>
      <p:ext uri="{BB962C8B-B14F-4D97-AF65-F5344CB8AC3E}">
        <p14:creationId xmlns:p14="http://schemas.microsoft.com/office/powerpoint/2010/main" val="34218400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5"/>
          <p:cNvSpPr>
            <a:spLocks noChangeArrowheads="1"/>
          </p:cNvSpPr>
          <p:nvPr/>
        </p:nvSpPr>
        <p:spPr bwMode="auto">
          <a:xfrm>
            <a:off x="3429000" y="2438400"/>
            <a:ext cx="381000" cy="68580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38" name="Rectangle 6"/>
          <p:cNvSpPr>
            <a:spLocks noChangeArrowheads="1"/>
          </p:cNvSpPr>
          <p:nvPr/>
        </p:nvSpPr>
        <p:spPr bwMode="auto">
          <a:xfrm>
            <a:off x="5029200" y="2438400"/>
            <a:ext cx="381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39" name="Rectangle 7"/>
          <p:cNvSpPr>
            <a:spLocks noChangeArrowheads="1"/>
          </p:cNvSpPr>
          <p:nvPr/>
        </p:nvSpPr>
        <p:spPr bwMode="auto">
          <a:xfrm>
            <a:off x="3810000" y="2438400"/>
            <a:ext cx="381000" cy="685800"/>
          </a:xfrm>
          <a:prstGeom prst="rect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0" name="Rectangle 8"/>
          <p:cNvSpPr>
            <a:spLocks noChangeArrowheads="1"/>
          </p:cNvSpPr>
          <p:nvPr/>
        </p:nvSpPr>
        <p:spPr bwMode="auto">
          <a:xfrm>
            <a:off x="5410200" y="2438400"/>
            <a:ext cx="381000" cy="685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1" name="Rectangle 9"/>
          <p:cNvSpPr>
            <a:spLocks noChangeArrowheads="1"/>
          </p:cNvSpPr>
          <p:nvPr/>
        </p:nvSpPr>
        <p:spPr bwMode="auto">
          <a:xfrm>
            <a:off x="4572000" y="2438400"/>
            <a:ext cx="457200" cy="68580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2" name="Rectangle 10"/>
          <p:cNvSpPr>
            <a:spLocks noChangeArrowheads="1"/>
          </p:cNvSpPr>
          <p:nvPr/>
        </p:nvSpPr>
        <p:spPr bwMode="auto">
          <a:xfrm>
            <a:off x="4191000" y="2438400"/>
            <a:ext cx="3810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7200">
                <a:latin typeface="Times New Roman" charset="0"/>
                <a:ea typeface="ＭＳ Ｐゴシック" charset="0"/>
                <a:cs typeface="ＭＳ Ｐゴシック" charset="0"/>
              </a:rPr>
              <a:t>DNA barcode</a:t>
            </a:r>
          </a:p>
        </p:txBody>
      </p:sp>
      <p:sp>
        <p:nvSpPr>
          <p:cNvPr id="116744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6DFE501-6521-5040-B9D8-31FC73BB06B9}" type="slidenum">
              <a:rPr lang="en-US" sz="1400"/>
              <a:pPr/>
              <a:t>83</a:t>
            </a:fld>
            <a:endParaRPr lang="en-US" sz="1400"/>
          </a:p>
        </p:txBody>
      </p:sp>
      <p:sp>
        <p:nvSpPr>
          <p:cNvPr id="116745" name="TextBox 4"/>
          <p:cNvSpPr txBox="1">
            <a:spLocks noChangeArrowheads="1"/>
          </p:cNvSpPr>
          <p:nvPr/>
        </p:nvSpPr>
        <p:spPr bwMode="auto">
          <a:xfrm>
            <a:off x="3429000" y="2286000"/>
            <a:ext cx="24003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800">
                <a:solidFill>
                  <a:srgbClr val="FFFFFF"/>
                </a:solidFill>
                <a:latin typeface="Courier" charset="0"/>
                <a:cs typeface="Courier" charset="0"/>
              </a:rPr>
              <a:t>cctgta</a:t>
            </a:r>
          </a:p>
        </p:txBody>
      </p:sp>
      <p:sp>
        <p:nvSpPr>
          <p:cNvPr id="116746" name="TextBox 5"/>
          <p:cNvSpPr txBox="1">
            <a:spLocks noChangeArrowheads="1"/>
          </p:cNvSpPr>
          <p:nvPr/>
        </p:nvSpPr>
        <p:spPr bwMode="auto">
          <a:xfrm>
            <a:off x="1074738" y="4343400"/>
            <a:ext cx="71913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4800"/>
              <a:t>4 × 4 × 4 × 4 × 4 × 4 = 4096 </a:t>
            </a:r>
          </a:p>
        </p:txBody>
      </p:sp>
    </p:spTree>
    <p:extLst>
      <p:ext uri="{BB962C8B-B14F-4D97-AF65-F5344CB8AC3E}">
        <p14:creationId xmlns:p14="http://schemas.microsoft.com/office/powerpoint/2010/main" val="4103496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E38D230-EAE0-0E48-80A0-30051D6D3D3B}" type="slidenum">
              <a:rPr lang="en-US" sz="1400"/>
              <a:pPr/>
              <a:t>84</a:t>
            </a:fld>
            <a:endParaRPr lang="en-US" sz="1400"/>
          </a:p>
        </p:txBody>
      </p:sp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 charset="0"/>
                <a:ea typeface="ＭＳ Ｐゴシック" charset="0"/>
                <a:cs typeface="ＭＳ Ｐゴシック" charset="0"/>
              </a:rPr>
              <a:t>DNA as a biological barcode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>
                <a:latin typeface="Times New Roman" charset="0"/>
                <a:ea typeface="ＭＳ Ｐゴシック" charset="0"/>
                <a:cs typeface="ＭＳ Ｐゴシック" charset="0"/>
              </a:rPr>
              <a:t>Sequence the same stretch of DNA in all animals</a:t>
            </a:r>
          </a:p>
          <a:p>
            <a:r>
              <a:rPr lang="en-GB" sz="2800">
                <a:latin typeface="Times New Roman" charset="0"/>
                <a:ea typeface="ＭＳ Ｐゴシック" charset="0"/>
                <a:cs typeface="ＭＳ Ｐゴシック" charset="0"/>
              </a:rPr>
              <a:t>Quickly know whether sequence is new or not (compare with all known sequences)</a:t>
            </a:r>
          </a:p>
          <a:p>
            <a:r>
              <a:rPr lang="en-GB" sz="2800">
                <a:latin typeface="Times New Roman" charset="0"/>
                <a:ea typeface="ＭＳ Ｐゴシック" charset="0"/>
                <a:cs typeface="ＭＳ Ｐゴシック" charset="0"/>
              </a:rPr>
              <a:t>Get some idea of what unknown species is (e.g., it’s like fly DNA)</a:t>
            </a:r>
          </a:p>
          <a:p>
            <a:r>
              <a:rPr lang="en-GB" sz="2800">
                <a:latin typeface="Times New Roman" charset="0"/>
                <a:ea typeface="ＭＳ Ｐゴシック" charset="0"/>
                <a:cs typeface="ＭＳ Ｐゴシック" charset="0"/>
              </a:rPr>
              <a:t>Already used in microbiology and forensic zoology (e.g., whale meat)</a:t>
            </a:r>
          </a:p>
          <a:p>
            <a:endParaRPr lang="en-GB" sz="280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25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36B76A6-1742-1B44-9817-4728D64BC332}" type="slidenum">
              <a:rPr lang="en-US" sz="1400"/>
              <a:pPr/>
              <a:t>85</a:t>
            </a:fld>
            <a:endParaRPr lang="en-US" sz="1400"/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DNA barcode for </a:t>
            </a:r>
            <a:r>
              <a:rPr lang="en-US" i="1">
                <a:latin typeface="Times New Roman" charset="0"/>
                <a:ea typeface="ＭＳ Ｐゴシック" charset="0"/>
                <a:cs typeface="ＭＳ Ｐゴシック" charset="0"/>
              </a:rPr>
              <a:t>Calidris alpina</a:t>
            </a:r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 (Dunlin)</a:t>
            </a:r>
          </a:p>
        </p:txBody>
      </p:sp>
      <p:pic>
        <p:nvPicPr>
          <p:cNvPr id="118787" name="Picture 3" descr="Calidris_alpina.jpg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62200"/>
            <a:ext cx="3173413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8" name="Picture 4" descr="createbcode.png                                                00184C1CMacintosh HD                   BD75768C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76800"/>
            <a:ext cx="6707188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Rectangle 5"/>
          <p:cNvSpPr>
            <a:spLocks noChangeArrowheads="1"/>
          </p:cNvSpPr>
          <p:nvPr/>
        </p:nvSpPr>
        <p:spPr bwMode="auto">
          <a:xfrm>
            <a:off x="838200" y="4648200"/>
            <a:ext cx="7162800" cy="16764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59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9811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6359076-AF17-A04D-B4CA-13A073FBE804}" type="slidenum">
              <a:rPr lang="en-US" sz="1400"/>
              <a:pPr/>
              <a:t>86</a:t>
            </a:fld>
            <a:endParaRPr lang="en-US" sz="1400"/>
          </a:p>
        </p:txBody>
      </p:sp>
      <p:pic>
        <p:nvPicPr>
          <p:cNvPr id="1198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0"/>
            <a:ext cx="7508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537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CCFFCC"/>
                </a:solidFill>
                <a:latin typeface="Times New Roman" charset="0"/>
                <a:ea typeface="ＭＳ Ｐゴシック" charset="0"/>
                <a:cs typeface="ＭＳ Ｐゴシック" charset="0"/>
              </a:rPr>
              <a:t>Chilean blob</a:t>
            </a:r>
          </a:p>
        </p:txBody>
      </p:sp>
      <p:sp>
        <p:nvSpPr>
          <p:cNvPr id="12083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C15C522-920C-D746-AEC9-65BC780935E1}" type="slidenum">
              <a:rPr lang="en-US" sz="1400"/>
              <a:pPr/>
              <a:t>87</a:t>
            </a:fld>
            <a:endParaRPr lang="en-US" sz="1400"/>
          </a:p>
        </p:txBody>
      </p:sp>
      <p:pic>
        <p:nvPicPr>
          <p:cNvPr id="120836" name="Picture 3" descr="gal_squid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981200"/>
            <a:ext cx="6604000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19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Chilean blob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Discovered July 2003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13 tonnes, 12 metres across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No obvious cellular structure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Giant squid?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Sea monster?</a:t>
            </a:r>
          </a:p>
          <a:p>
            <a:r>
              <a:rPr lang="en-US">
                <a:latin typeface="Times New Roman" charset="0"/>
                <a:ea typeface="ＭＳ Ｐゴシック" charset="0"/>
                <a:cs typeface="ＭＳ Ｐゴシック" charset="0"/>
              </a:rPr>
              <a:t>????</a:t>
            </a:r>
          </a:p>
        </p:txBody>
      </p:sp>
      <p:sp>
        <p:nvSpPr>
          <p:cNvPr id="121859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35227A4-0521-CD49-8427-A0B95051A0BB}" type="slidenum">
              <a:rPr lang="en-US" sz="1400"/>
              <a:pPr/>
              <a:t>88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42202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3EDFC6B-224C-5644-9AF5-8DCF4471350D}" type="slidenum">
              <a:rPr lang="en-US" sz="1400"/>
              <a:pPr/>
              <a:t>89</a:t>
            </a:fld>
            <a:endParaRPr lang="en-US" sz="1400"/>
          </a:p>
        </p:txBody>
      </p:sp>
      <p:pic>
        <p:nvPicPr>
          <p:cNvPr id="122883" name="Picture 3" descr="gal_squid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30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04800"/>
            <a:ext cx="6925320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00E84F5-DBD8-B14B-A488-6B11E92C0E9C}" type="slidenum">
              <a:rPr lang="en-US" sz="1400"/>
              <a:pPr/>
              <a:t>90</a:t>
            </a:fld>
            <a:endParaRPr lang="en-US" sz="1400"/>
          </a:p>
        </p:txBody>
      </p:sp>
      <p:pic>
        <p:nvPicPr>
          <p:cNvPr id="123906" name="Picture 4" descr="z1n0030409090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0" y="0"/>
            <a:ext cx="6032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656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B8A0364-ACFB-3D46-8EBC-BB21816ED23F}" type="slidenum">
              <a:rPr lang="en-US" sz="1400"/>
              <a:pPr/>
              <a:t>91</a:t>
            </a:fld>
            <a:endParaRPr lang="en-US" sz="1400"/>
          </a:p>
        </p:txBody>
      </p:sp>
      <p:pic>
        <p:nvPicPr>
          <p:cNvPr id="124931" name="Picture 2" descr="physeter_catodon_gohi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3406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2" name="Picture 3" descr="gal_squid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08300"/>
            <a:ext cx="5867400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097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46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817</Words>
  <Application>Microsoft Macintosh PowerPoint</Application>
  <PresentationFormat>On-screen Show (4:3)</PresentationFormat>
  <Paragraphs>229</Paragraphs>
  <Slides>92</Slides>
  <Notes>19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Calibri</vt:lpstr>
      <vt:lpstr>Courier</vt:lpstr>
      <vt:lpstr>Lucida Grande</vt:lpstr>
      <vt:lpstr>ＭＳ Ｐゴシック</vt:lpstr>
      <vt:lpstr>Times</vt:lpstr>
      <vt:lpstr>Times New Roman</vt:lpstr>
      <vt:lpstr>ヒラギノ明朝 Pro W3</vt:lpstr>
      <vt:lpstr>Arial</vt:lpstr>
      <vt:lpstr>Office Theme</vt:lpstr>
      <vt:lpstr>Taxonomy</vt:lpstr>
      <vt:lpstr>Linnaeus</vt:lpstr>
      <vt:lpstr>ヒメアギトアリ（Anochetus shohki）の画像一覧</vt:lpstr>
      <vt:lpstr>Fun with Latin</vt:lpstr>
      <vt:lpstr>Scatological fun with Latin</vt:lpstr>
      <vt:lpstr>Indri indri</vt:lpstr>
      <vt:lpstr>You are not supposed to name an organism after yourself…</vt:lpstr>
      <vt:lpstr>Nomenclature has inherited a quaint view of the tree of life</vt:lpstr>
      <vt:lpstr>PowerPoint Presentation</vt:lpstr>
      <vt:lpstr>Animals (International Code of Zoological Nomenclature)</vt:lpstr>
      <vt:lpstr>Plants and Fungi (International Code of Botanical Nomenclature)</vt:lpstr>
      <vt:lpstr>Bacteria (International Code of Nomenclature of Bacteria)</vt:lpstr>
      <vt:lpstr>Evolutionary tree for all of life</vt:lpstr>
      <vt:lpstr>PowerPoint Presentation</vt:lpstr>
      <vt:lpstr>Fungi can could have two names  (anamorph and telomorph)</vt:lpstr>
      <vt:lpstr>“Protists” (animal, plant, or both?)  (ambiregnal)</vt:lpstr>
      <vt:lpstr>Microsporida</vt:lpstr>
      <vt:lpstr>Homonyms</vt:lpstr>
      <vt:lpstr>PowerPoint Presentation</vt:lpstr>
      <vt:lpstr>PowerPoint Presentation</vt:lpstr>
      <vt:lpstr>Leviathan melvillei</vt:lpstr>
      <vt:lpstr>But Leviathan had already been used as a genus name…</vt:lpstr>
      <vt:lpstr>PowerPoint Presentation</vt:lpstr>
      <vt:lpstr>Oops…</vt:lpstr>
      <vt:lpstr>Leviathan melvillei</vt:lpstr>
      <vt:lpstr>Livyatan melvillei</vt:lpstr>
      <vt:lpstr>Why homonyms matter</vt:lpstr>
      <vt:lpstr>Caeciliidae</vt:lpstr>
      <vt:lpstr>Search GBIF in 2008 for “Caeciliidae”</vt:lpstr>
      <vt:lpstr>Caeciliidae</vt:lpstr>
      <vt:lpstr>Types of synonym</vt:lpstr>
      <vt:lpstr>Hemihomonyms</vt:lpstr>
      <vt:lpstr>Morus</vt:lpstr>
      <vt:lpstr>Agathis</vt:lpstr>
      <vt:lpstr>Some plant and animal species have the same name</vt:lpstr>
      <vt:lpstr>Synonyms</vt:lpstr>
      <vt:lpstr>PowerPoint Presentation</vt:lpstr>
      <vt:lpstr>PowerPoint Presentation</vt:lpstr>
      <vt:lpstr>PowerPoint Presentation</vt:lpstr>
      <vt:lpstr>Stegomyia aegypti (yellow fever mosquito)</vt:lpstr>
      <vt:lpstr>Google searches give different results depending on name</vt:lpstr>
      <vt:lpstr>PowerPoint Presentation</vt:lpstr>
      <vt:lpstr>http://synynyms.no.de/</vt:lpstr>
      <vt:lpstr>PowerPoint Presentation</vt:lpstr>
      <vt:lpstr>Why do names change?</vt:lpstr>
      <vt:lpstr>Opaque identifiers  (you shouldn’t infer anything about an object based on its identifier)</vt:lpstr>
      <vt:lpstr>58D31D52-713D-44B4-9FE9-CB2D9249C422  versus  Homo sapiens</vt:lpstr>
      <vt:lpstr>Opacity is a nice idea</vt:lpstr>
      <vt:lpstr>Taxonomic names can indicate relationship, and can be descriptive</vt:lpstr>
      <vt:lpstr>Names can tell us about relationships</vt:lpstr>
      <vt:lpstr>Name changes matter</vt:lpstr>
      <vt:lpstr>Name changes matter</vt:lpstr>
      <vt:lpstr>One reason taxonomic names change is because we invest them with meaning  (they are not opaque identifiers)</vt:lpstr>
      <vt:lpstr>Drosophila</vt:lpstr>
      <vt:lpstr>PowerPoint Presentation</vt:lpstr>
      <vt:lpstr>PowerPoint Presentation</vt:lpstr>
      <vt:lpstr>Drosophila</vt:lpstr>
      <vt:lpstr>How do make Drosophila taxonomy fit the tree?</vt:lpstr>
      <vt:lpstr>Asked ICZN: Can we change type species of Drosophila?</vt:lpstr>
      <vt:lpstr>ICZN says “no”</vt:lpstr>
      <vt:lpstr>Problem is premise that names have to match tree</vt:lpstr>
      <vt:lpstr>Types of synonym</vt:lpstr>
      <vt:lpstr>Objective (no biology required)</vt:lpstr>
      <vt:lpstr>Pithecanthropus erectus Dubois, 1894  = Homo erectus (Dubois, 1894)</vt:lpstr>
      <vt:lpstr>Subjective (biology required)</vt:lpstr>
      <vt:lpstr>Iorania concordia  &amp; Rimicaris aurantiaca  = Rimicaris exoculata   </vt:lpstr>
      <vt:lpstr>Classification</vt:lpstr>
      <vt:lpstr>Classification can be contentious</vt:lpstr>
      <vt:lpstr>Figure 32.12  Comparing the molecular based and grade-based trees of animal phylogeny</vt:lpstr>
      <vt:lpstr>Coelomata (we should be looking at flies)</vt:lpstr>
      <vt:lpstr>Ecdysozoa (flies and nematodes are both OK)</vt:lpstr>
      <vt:lpstr>PowerPoint Presentation</vt:lpstr>
      <vt:lpstr>PowerPoint Presentation</vt:lpstr>
      <vt:lpstr>Viewing classifications</vt:lpstr>
      <vt:lpstr>http://treevis.net</vt:lpstr>
      <vt:lpstr>PowerPoint Presentation</vt:lpstr>
      <vt:lpstr>Voroni treemap</vt:lpstr>
      <vt:lpstr>PowerPoint Presentation</vt:lpstr>
      <vt:lpstr>PowerPoint Presentation</vt:lpstr>
      <vt:lpstr>PowerPoint Presentation</vt:lpstr>
      <vt:lpstr>Taxonomy without names</vt:lpstr>
      <vt:lpstr>Barcodes</vt:lpstr>
      <vt:lpstr>DNA barcode</vt:lpstr>
      <vt:lpstr>DNA as a biological barcode</vt:lpstr>
      <vt:lpstr>DNA barcode for Calidris alpina (Dunlin)</vt:lpstr>
      <vt:lpstr>PowerPoint Presentation</vt:lpstr>
      <vt:lpstr>Chilean blob</vt:lpstr>
      <vt:lpstr>Chilean blob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Taxonomy</dc:title>
  <dc:creator>Roderic Page</dc:creator>
  <cp:lastModifiedBy>Roderic Page</cp:lastModifiedBy>
  <cp:revision>20</cp:revision>
  <cp:lastPrinted>2012-01-27T14:20:17Z</cp:lastPrinted>
  <dcterms:created xsi:type="dcterms:W3CDTF">2013-01-25T11:35:38Z</dcterms:created>
  <dcterms:modified xsi:type="dcterms:W3CDTF">2018-01-16T13:42:20Z</dcterms:modified>
</cp:coreProperties>
</file>